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0" r:id="rId3"/>
    <p:sldMasterId id="2147483662" r:id="rId4"/>
  </p:sldMasterIdLst>
  <p:notesMasterIdLst>
    <p:notesMasterId r:id="rId61"/>
  </p:notesMasterIdLst>
  <p:handoutMasterIdLst>
    <p:handoutMasterId r:id="rId62"/>
  </p:handoutMasterIdLst>
  <p:sldIdLst>
    <p:sldId id="353" r:id="rId5"/>
    <p:sldId id="457" r:id="rId6"/>
    <p:sldId id="456" r:id="rId7"/>
    <p:sldId id="356" r:id="rId8"/>
    <p:sldId id="355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455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6" r:id="rId27"/>
    <p:sldId id="454" r:id="rId28"/>
    <p:sldId id="377" r:id="rId29"/>
    <p:sldId id="378" r:id="rId30"/>
    <p:sldId id="380" r:id="rId31"/>
    <p:sldId id="381" r:id="rId32"/>
    <p:sldId id="382" r:id="rId33"/>
    <p:sldId id="383" r:id="rId34"/>
    <p:sldId id="384" r:id="rId35"/>
    <p:sldId id="388" r:id="rId36"/>
    <p:sldId id="385" r:id="rId37"/>
    <p:sldId id="386" r:id="rId38"/>
    <p:sldId id="387" r:id="rId39"/>
    <p:sldId id="407" r:id="rId40"/>
    <p:sldId id="389" r:id="rId41"/>
    <p:sldId id="390" r:id="rId42"/>
    <p:sldId id="391" r:id="rId43"/>
    <p:sldId id="458" r:id="rId44"/>
    <p:sldId id="459" r:id="rId45"/>
    <p:sldId id="396" r:id="rId46"/>
    <p:sldId id="398" r:id="rId47"/>
    <p:sldId id="399" r:id="rId48"/>
    <p:sldId id="406" r:id="rId49"/>
    <p:sldId id="403" r:id="rId50"/>
    <p:sldId id="402" r:id="rId51"/>
    <p:sldId id="445" r:id="rId52"/>
    <p:sldId id="460" r:id="rId53"/>
    <p:sldId id="448" r:id="rId54"/>
    <p:sldId id="450" r:id="rId55"/>
    <p:sldId id="451" r:id="rId56"/>
    <p:sldId id="452" r:id="rId57"/>
    <p:sldId id="453" r:id="rId58"/>
    <p:sldId id="566" r:id="rId59"/>
    <p:sldId id="56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bub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8ACC"/>
    <a:srgbClr val="00B0F0"/>
    <a:srgbClr val="BF0000"/>
    <a:srgbClr val="FFC000"/>
    <a:srgbClr val="FF7F7F"/>
    <a:srgbClr val="92D050"/>
    <a:srgbClr val="EEECE1"/>
    <a:srgbClr val="000000"/>
    <a:srgbClr val="C0DAFF"/>
    <a:srgbClr val="BA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80" autoAdjust="0"/>
  </p:normalViewPr>
  <p:slideViewPr>
    <p:cSldViewPr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notesMaster" Target="notesMasters/notesMaster1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FF8FC-8473-4DFD-87CC-D576DA80B41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22161-F0FA-48FB-AB7F-FA9B9B1E1F9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BA31B-4FEA-400E-808D-41F1B63C6DD4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FDBE1-8790-4B0B-8635-FAD3B799D36D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0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692696"/>
            <a:ext cx="6172200" cy="54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170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  <a:p>
            <a:pPr lvl="1"/>
            <a:r>
              <a:rPr kumimoji="1" lang="en-US" altLang="ja-JP"/>
              <a:t>Second level</a:t>
            </a:r>
            <a:endParaRPr kumimoji="1" lang="en-US" altLang="ja-JP"/>
          </a:p>
          <a:p>
            <a:pPr lvl="2"/>
            <a:r>
              <a:rPr kumimoji="1" lang="en-US" altLang="ja-JP"/>
              <a:t>Third level</a:t>
            </a:r>
            <a:endParaRPr kumimoji="1" lang="en-US" altLang="ja-JP"/>
          </a:p>
          <a:p>
            <a:pPr lvl="3"/>
            <a:r>
              <a:rPr kumimoji="1" lang="en-US" altLang="ja-JP"/>
              <a:t>Fourth level</a:t>
            </a:r>
            <a:endParaRPr kumimoji="1" lang="en-US" altLang="ja-JP"/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41498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1498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  <a:p>
            <a:pPr lvl="1"/>
            <a:r>
              <a:rPr kumimoji="1" lang="en-US" altLang="ja-JP"/>
              <a:t>Second level</a:t>
            </a:r>
            <a:endParaRPr kumimoji="1" lang="en-US" altLang="ja-JP"/>
          </a:p>
          <a:p>
            <a:pPr lvl="2"/>
            <a:r>
              <a:rPr kumimoji="1" lang="en-US" altLang="ja-JP"/>
              <a:t>Third level</a:t>
            </a:r>
            <a:endParaRPr kumimoji="1" lang="en-US" altLang="ja-JP"/>
          </a:p>
          <a:p>
            <a:pPr lvl="3"/>
            <a:r>
              <a:rPr kumimoji="1" lang="en-US" altLang="ja-JP"/>
              <a:t>Fourth level</a:t>
            </a:r>
            <a:endParaRPr kumimoji="1" lang="en-US" altLang="ja-JP"/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548"/>
            <a:ext cx="9144000" cy="1377107"/>
          </a:xfrm>
          <a:prstGeom prst="rect">
            <a:avLst/>
          </a:prstGeom>
        </p:spPr>
        <p:txBody>
          <a:bodyPr lIns="91434" tIns="45716" rIns="91434" bIns="45716"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 lIns="91434" tIns="45716" rIns="91434" bIns="45716"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lIns="91434" tIns="45716" rIns="91434" bIns="45716"/>
          <a:lstStyle/>
          <a:p>
            <a:pPr lvl="0"/>
            <a:r>
              <a:rPr lang="en-US" altLang="ja-JP"/>
              <a:t>Click to edit Master text styles</a:t>
            </a:r>
            <a:endParaRPr lang="en-US" altLang="ja-JP"/>
          </a:p>
          <a:p>
            <a:pPr lvl="1"/>
            <a:r>
              <a:rPr lang="en-US" altLang="ja-JP"/>
              <a:t>Second level</a:t>
            </a:r>
            <a:endParaRPr lang="en-US" altLang="ja-JP"/>
          </a:p>
          <a:p>
            <a:pPr lvl="2"/>
            <a:r>
              <a:rPr lang="en-US" altLang="ja-JP"/>
              <a:t>Third level</a:t>
            </a:r>
            <a:endParaRPr lang="en-US" altLang="ja-JP"/>
          </a:p>
          <a:p>
            <a:pPr lvl="3"/>
            <a:r>
              <a:rPr lang="en-US" altLang="ja-JP"/>
              <a:t>Fourth level</a:t>
            </a:r>
            <a:endParaRPr lang="en-US" altLang="ja-JP"/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1"/>
            <a:ext cx="10515600" cy="2852737"/>
          </a:xfrm>
          <a:prstGeom prst="rect">
            <a:avLst/>
          </a:prstGeom>
        </p:spPr>
        <p:txBody>
          <a:bodyPr lIns="91434" tIns="45716" rIns="91434" bIns="45716"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  <a:prstGeom prst="rect">
            <a:avLst/>
          </a:prstGeom>
        </p:spPr>
        <p:txBody>
          <a:bodyPr lIns="91434" tIns="45716" rIns="91434" bIns="45716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  <a:endParaRPr lang="en-US" altLang="ja-JP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 lIns="91434" tIns="45716" rIns="91434" bIns="45716"/>
          <a:lstStyle/>
          <a:p>
            <a:pPr lvl="0"/>
            <a:r>
              <a:rPr lang="en-US" altLang="ja-JP"/>
              <a:t>Click to edit Master text styles</a:t>
            </a:r>
            <a:endParaRPr lang="en-US" altLang="ja-JP"/>
          </a:p>
          <a:p>
            <a:pPr lvl="1"/>
            <a:r>
              <a:rPr lang="en-US" altLang="ja-JP"/>
              <a:t>Second level</a:t>
            </a:r>
            <a:endParaRPr lang="en-US" altLang="ja-JP"/>
          </a:p>
          <a:p>
            <a:pPr lvl="2"/>
            <a:r>
              <a:rPr lang="en-US" altLang="ja-JP"/>
              <a:t>Third level</a:t>
            </a:r>
            <a:endParaRPr lang="en-US" altLang="ja-JP"/>
          </a:p>
          <a:p>
            <a:pPr lvl="3"/>
            <a:r>
              <a:rPr lang="en-US" altLang="ja-JP"/>
              <a:t>Fourth level</a:t>
            </a:r>
            <a:endParaRPr lang="en-US" altLang="ja-JP"/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2" y="1825625"/>
            <a:ext cx="5181600" cy="4351338"/>
          </a:xfrm>
          <a:prstGeom prst="rect">
            <a:avLst/>
          </a:prstGeom>
        </p:spPr>
        <p:txBody>
          <a:bodyPr lIns="91434" tIns="45716" rIns="91434" bIns="45716"/>
          <a:lstStyle/>
          <a:p>
            <a:pPr lvl="0"/>
            <a:r>
              <a:rPr lang="en-US" altLang="ja-JP"/>
              <a:t>Click to edit Master text styles</a:t>
            </a:r>
            <a:endParaRPr lang="en-US" altLang="ja-JP"/>
          </a:p>
          <a:p>
            <a:pPr lvl="1"/>
            <a:r>
              <a:rPr lang="en-US" altLang="ja-JP"/>
              <a:t>Second level</a:t>
            </a:r>
            <a:endParaRPr lang="en-US" altLang="ja-JP"/>
          </a:p>
          <a:p>
            <a:pPr lvl="2"/>
            <a:r>
              <a:rPr lang="en-US" altLang="ja-JP"/>
              <a:t>Third level</a:t>
            </a:r>
            <a:endParaRPr lang="en-US" altLang="ja-JP"/>
          </a:p>
          <a:p>
            <a:pPr lvl="3"/>
            <a:r>
              <a:rPr lang="en-US" altLang="ja-JP"/>
              <a:t>Fourth level</a:t>
            </a:r>
            <a:endParaRPr lang="en-US" altLang="ja-JP"/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7"/>
            <a:ext cx="10515600" cy="1325563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</p:spPr>
        <p:txBody>
          <a:bodyPr lIns="91434" tIns="45716" rIns="91434" bIns="45716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</p:spPr>
        <p:txBody>
          <a:bodyPr lIns="91434" tIns="45716" rIns="91434" bIns="45716"/>
          <a:lstStyle/>
          <a:p>
            <a:pPr lvl="0"/>
            <a:r>
              <a:rPr lang="en-US" altLang="ja-JP"/>
              <a:t>Click to edit Master text styles</a:t>
            </a:r>
            <a:endParaRPr lang="en-US" altLang="ja-JP"/>
          </a:p>
          <a:p>
            <a:pPr lvl="1"/>
            <a:r>
              <a:rPr lang="en-US" altLang="ja-JP"/>
              <a:t>Second level</a:t>
            </a:r>
            <a:endParaRPr lang="en-US" altLang="ja-JP"/>
          </a:p>
          <a:p>
            <a:pPr lvl="2"/>
            <a:r>
              <a:rPr lang="en-US" altLang="ja-JP"/>
              <a:t>Third level</a:t>
            </a:r>
            <a:endParaRPr lang="en-US" altLang="ja-JP"/>
          </a:p>
          <a:p>
            <a:pPr lvl="3"/>
            <a:r>
              <a:rPr lang="en-US" altLang="ja-JP"/>
              <a:t>Fourth level</a:t>
            </a:r>
            <a:endParaRPr lang="en-US" altLang="ja-JP"/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</p:spPr>
        <p:txBody>
          <a:bodyPr lIns="91434" tIns="45716" rIns="91434" bIns="45716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  <a:endParaRPr lang="en-US" altLang="ja-JP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lIns="91434" tIns="45716" rIns="91434" bIns="45716"/>
          <a:lstStyle/>
          <a:p>
            <a:pPr lvl="0"/>
            <a:r>
              <a:rPr lang="en-US" altLang="ja-JP"/>
              <a:t>Click to edit Master text styles</a:t>
            </a:r>
            <a:endParaRPr lang="en-US" altLang="ja-JP"/>
          </a:p>
          <a:p>
            <a:pPr lvl="1"/>
            <a:r>
              <a:rPr lang="en-US" altLang="ja-JP"/>
              <a:t>Second level</a:t>
            </a:r>
            <a:endParaRPr lang="en-US" altLang="ja-JP"/>
          </a:p>
          <a:p>
            <a:pPr lvl="2"/>
            <a:r>
              <a:rPr lang="en-US" altLang="ja-JP"/>
              <a:t>Third level</a:t>
            </a:r>
            <a:endParaRPr lang="en-US" altLang="ja-JP"/>
          </a:p>
          <a:p>
            <a:pPr lvl="3"/>
            <a:r>
              <a:rPr lang="en-US" altLang="ja-JP"/>
              <a:t>Fourth level</a:t>
            </a:r>
            <a:endParaRPr lang="en-US" altLang="ja-JP"/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Click to edit Master subtitle style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</p:spPr>
        <p:txBody>
          <a:bodyPr lIns="91434" tIns="45716" rIns="91434" bIns="45716"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  <a:prstGeom prst="rect">
            <a:avLst/>
          </a:prstGeom>
        </p:spPr>
        <p:txBody>
          <a:bodyPr lIns="91434" tIns="45716" rIns="91434" bIns="45716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  <a:endParaRPr lang="en-US" altLang="ja-JP"/>
          </a:p>
          <a:p>
            <a:pPr lvl="1"/>
            <a:r>
              <a:rPr lang="en-US" altLang="ja-JP"/>
              <a:t>Second level</a:t>
            </a:r>
            <a:endParaRPr lang="en-US" altLang="ja-JP"/>
          </a:p>
          <a:p>
            <a:pPr lvl="2"/>
            <a:r>
              <a:rPr lang="en-US" altLang="ja-JP"/>
              <a:t>Third level</a:t>
            </a:r>
            <a:endParaRPr lang="en-US" altLang="ja-JP"/>
          </a:p>
          <a:p>
            <a:pPr lvl="3"/>
            <a:r>
              <a:rPr lang="en-US" altLang="ja-JP"/>
              <a:t>Fourth level</a:t>
            </a:r>
            <a:endParaRPr lang="en-US" altLang="ja-JP"/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</p:spPr>
        <p:txBody>
          <a:bodyPr lIns="91434" tIns="45716" rIns="91434" bIns="45716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  <a:endParaRPr lang="en-US" altLang="ja-JP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</p:spPr>
        <p:txBody>
          <a:bodyPr lIns="91434" tIns="45716" rIns="91434" bIns="45716"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  <a:prstGeom prst="rect">
            <a:avLst/>
          </a:prstGeom>
        </p:spPr>
        <p:txBody>
          <a:bodyPr lIns="91434" tIns="45716" rIns="91434" bIns="45716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</p:spPr>
        <p:txBody>
          <a:bodyPr lIns="91434" tIns="45716" rIns="91434" bIns="45716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  <a:endParaRPr lang="en-US" altLang="ja-JP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eaVert" lIns="91434" tIns="45716" rIns="91434" bIns="45716"/>
          <a:lstStyle/>
          <a:p>
            <a:pPr lvl="0"/>
            <a:r>
              <a:rPr lang="en-US" altLang="ja-JP"/>
              <a:t>Click to edit Master text styles</a:t>
            </a:r>
            <a:endParaRPr lang="en-US" altLang="ja-JP"/>
          </a:p>
          <a:p>
            <a:pPr lvl="1"/>
            <a:r>
              <a:rPr lang="en-US" altLang="ja-JP"/>
              <a:t>Second level</a:t>
            </a:r>
            <a:endParaRPr lang="en-US" altLang="ja-JP"/>
          </a:p>
          <a:p>
            <a:pPr lvl="2"/>
            <a:r>
              <a:rPr lang="en-US" altLang="ja-JP"/>
              <a:t>Third level</a:t>
            </a:r>
            <a:endParaRPr lang="en-US" altLang="ja-JP"/>
          </a:p>
          <a:p>
            <a:pPr lvl="3"/>
            <a:r>
              <a:rPr lang="en-US" altLang="ja-JP"/>
              <a:t>Fourth level</a:t>
            </a:r>
            <a:endParaRPr lang="en-US" altLang="ja-JP"/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lIns="91434" tIns="45716" rIns="91434" bIns="45716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 lIns="91434" tIns="45716" rIns="91434" bIns="45716"/>
          <a:lstStyle/>
          <a:p>
            <a:pPr lvl="0"/>
            <a:r>
              <a:rPr lang="en-US" altLang="ja-JP"/>
              <a:t>Click to edit Master text styles</a:t>
            </a:r>
            <a:endParaRPr lang="en-US" altLang="ja-JP"/>
          </a:p>
          <a:p>
            <a:pPr lvl="1"/>
            <a:r>
              <a:rPr lang="en-US" altLang="ja-JP"/>
              <a:t>Second level</a:t>
            </a:r>
            <a:endParaRPr lang="en-US" altLang="ja-JP"/>
          </a:p>
          <a:p>
            <a:pPr lvl="2"/>
            <a:r>
              <a:rPr lang="en-US" altLang="ja-JP"/>
              <a:t>Third level</a:t>
            </a:r>
            <a:endParaRPr lang="en-US" altLang="ja-JP"/>
          </a:p>
          <a:p>
            <a:pPr lvl="3"/>
            <a:r>
              <a:rPr lang="en-US" altLang="ja-JP"/>
              <a:t>Fourth level</a:t>
            </a:r>
            <a:endParaRPr lang="en-US" altLang="ja-JP"/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lIns="91434" tIns="45716" rIns="91434" bIns="45716"/>
          <a:lstStyle>
            <a:lvl1pPr algn="l" defTabSz="914400"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986517C-AD92-4230-A2C5-4D516CD9CA37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</p:spPr>
        <p:txBody>
          <a:bodyPr/>
          <a:lstStyle/>
          <a:p>
            <a:pPr lvl="0"/>
            <a:r>
              <a:rPr kumimoji="1" lang="en-US" altLang="ja-JP" dirty="0"/>
              <a:t>Click to edit Master text styles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Second level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Third level</a:t>
            </a:r>
            <a:endParaRPr kumimoji="1" lang="en-US" altLang="ja-JP" dirty="0"/>
          </a:p>
          <a:p>
            <a:pPr lvl="3"/>
            <a:r>
              <a:rPr kumimoji="1" lang="en-US" altLang="ja-JP" dirty="0"/>
              <a:t>Fourth level</a:t>
            </a:r>
            <a:endParaRPr kumimoji="1" lang="en-US" altLang="ja-JP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00" y="889200"/>
            <a:ext cx="5617176" cy="5340251"/>
          </a:xfrm>
        </p:spPr>
        <p:txBody>
          <a:bodyPr/>
          <a:lstStyle/>
          <a:p>
            <a:pPr lvl="0"/>
            <a:r>
              <a:rPr kumimoji="1" lang="en-US" altLang="ja-JP" dirty="0"/>
              <a:t>Click to edit Master text styles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Second level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Third level</a:t>
            </a:r>
            <a:endParaRPr kumimoji="1" lang="en-US" altLang="ja-JP" dirty="0"/>
          </a:p>
          <a:p>
            <a:pPr lvl="3"/>
            <a:r>
              <a:rPr kumimoji="1" lang="en-US" altLang="ja-JP" dirty="0"/>
              <a:t>Fourth level</a:t>
            </a:r>
            <a:endParaRPr kumimoji="1" lang="en-US" altLang="ja-JP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096000" y="896363"/>
            <a:ext cx="5617176" cy="5340251"/>
          </a:xfrm>
        </p:spPr>
        <p:txBody>
          <a:bodyPr/>
          <a:lstStyle/>
          <a:p>
            <a:pPr lvl="0"/>
            <a:r>
              <a:rPr kumimoji="1" lang="en-US" altLang="ja-JP" dirty="0"/>
              <a:t>Click to edit Master text styles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Second level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Third level</a:t>
            </a:r>
            <a:endParaRPr kumimoji="1" lang="en-US" altLang="ja-JP" dirty="0"/>
          </a:p>
          <a:p>
            <a:pPr lvl="3"/>
            <a:r>
              <a:rPr kumimoji="1" lang="en-US" altLang="ja-JP" dirty="0"/>
              <a:t>Fourth level</a:t>
            </a:r>
            <a:endParaRPr kumimoji="1" lang="en-US" altLang="ja-JP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20688"/>
            <a:ext cx="10515600" cy="864096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  <a:p>
            <a:pPr lvl="1"/>
            <a:r>
              <a:rPr kumimoji="1" lang="en-US" altLang="ja-JP"/>
              <a:t>Second level</a:t>
            </a:r>
            <a:endParaRPr kumimoji="1" lang="en-US" altLang="ja-JP"/>
          </a:p>
          <a:p>
            <a:pPr lvl="2"/>
            <a:r>
              <a:rPr kumimoji="1" lang="en-US" altLang="ja-JP"/>
              <a:t>Third level</a:t>
            </a:r>
            <a:endParaRPr kumimoji="1" lang="en-US" altLang="ja-JP"/>
          </a:p>
          <a:p>
            <a:pPr lvl="3"/>
            <a:r>
              <a:rPr kumimoji="1" lang="en-US" altLang="ja-JP"/>
              <a:t>Fourth level</a:t>
            </a:r>
            <a:endParaRPr kumimoji="1" lang="en-US" altLang="ja-JP"/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  <a:p>
            <a:pPr lvl="1"/>
            <a:r>
              <a:rPr kumimoji="1" lang="en-US" altLang="ja-JP"/>
              <a:t>Second level</a:t>
            </a:r>
            <a:endParaRPr kumimoji="1" lang="en-US" altLang="ja-JP"/>
          </a:p>
          <a:p>
            <a:pPr lvl="2"/>
            <a:r>
              <a:rPr kumimoji="1" lang="en-US" altLang="ja-JP"/>
              <a:t>Third level</a:t>
            </a:r>
            <a:endParaRPr kumimoji="1" lang="en-US" altLang="ja-JP"/>
          </a:p>
          <a:p>
            <a:pPr lvl="3"/>
            <a:r>
              <a:rPr kumimoji="1" lang="en-US" altLang="ja-JP"/>
              <a:t>Fourth level</a:t>
            </a:r>
            <a:endParaRPr kumimoji="1" lang="en-US" altLang="ja-JP"/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64704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64704"/>
            <a:ext cx="6172200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  <a:p>
            <a:pPr lvl="1"/>
            <a:r>
              <a:rPr kumimoji="1" lang="en-US" altLang="ja-JP"/>
              <a:t>Second level</a:t>
            </a:r>
            <a:endParaRPr kumimoji="1" lang="en-US" altLang="ja-JP"/>
          </a:p>
          <a:p>
            <a:pPr lvl="2"/>
            <a:r>
              <a:rPr kumimoji="1" lang="en-US" altLang="ja-JP"/>
              <a:t>Third level</a:t>
            </a:r>
            <a:endParaRPr kumimoji="1" lang="en-US" altLang="ja-JP"/>
          </a:p>
          <a:p>
            <a:pPr lvl="3"/>
            <a:r>
              <a:rPr kumimoji="1" lang="en-US" altLang="ja-JP"/>
              <a:t>Fourth level</a:t>
            </a:r>
            <a:endParaRPr kumimoji="1" lang="en-US" altLang="ja-JP"/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4904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  <a:endParaRPr kumimoji="1"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4" Type="http://schemas.openxmlformats.org/officeDocument/2006/relationships/theme" Target="../theme/theme2.xml"/><Relationship Id="rId13" Type="http://schemas.openxmlformats.org/officeDocument/2006/relationships/image" Target="../media/image3.jpe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15" Type="http://schemas.openxmlformats.org/officeDocument/2006/relationships/image" Target="../media/image5.png"/><Relationship Id="rId14" Type="http://schemas.openxmlformats.org/officeDocument/2006/relationships/image" Target="../media/image1.jpeg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860" y="-5197"/>
            <a:ext cx="12193860" cy="409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Date Placeholder 3"/>
          <p:cNvSpPr txBox="1"/>
          <p:nvPr/>
        </p:nvSpPr>
        <p:spPr>
          <a:xfrm>
            <a:off x="5242538" y="6516538"/>
            <a:ext cx="6470086" cy="352583"/>
          </a:xfrm>
          <a:prstGeom prst="rect">
            <a:avLst/>
          </a:prstGeom>
          <a:solidFill>
            <a:srgbClr val="7FB1DE">
              <a:alpha val="77647"/>
            </a:srgb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Copyright @BJIT Group. All Rights Reserved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Date Placeholder 3"/>
          <p:cNvSpPr txBox="1"/>
          <p:nvPr/>
        </p:nvSpPr>
        <p:spPr>
          <a:xfrm>
            <a:off x="-1860" y="6517758"/>
            <a:ext cx="5305772" cy="350875"/>
          </a:xfrm>
          <a:prstGeom prst="rect">
            <a:avLst/>
          </a:prstGeom>
          <a:solidFill>
            <a:srgbClr val="62A0D8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CONFIDENTIAL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Date Placeholder 3"/>
          <p:cNvSpPr txBox="1"/>
          <p:nvPr/>
        </p:nvSpPr>
        <p:spPr>
          <a:xfrm>
            <a:off x="11712624" y="6516538"/>
            <a:ext cx="479376" cy="352583"/>
          </a:xfrm>
          <a:prstGeom prst="rect">
            <a:avLst/>
          </a:prstGeom>
          <a:solidFill>
            <a:srgbClr val="7FB1DE">
              <a:alpha val="78000"/>
            </a:srgb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9337" y="-5197"/>
            <a:ext cx="648072" cy="424721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Picture 12" descr="https://encrypted-tbn3.gstatic.com/images?q=tbn:ANd9GcRhQ1DXscIW7xU2WA--Wd40XWgvhyk1xKShuJDxBfvsczyMkViAh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57" y="4870209"/>
            <a:ext cx="1676467" cy="1409601"/>
          </a:xfrm>
          <a:prstGeom prst="rect">
            <a:avLst/>
          </a:prstGeom>
          <a:noFill/>
        </p:spPr>
      </p:pic>
      <p:pic>
        <p:nvPicPr>
          <p:cNvPr id="12" name="Picture 3" descr="C:\Users\Nazmul Alam\AppData\Local\Microsoft\Windows\Temporary Internet Files\Content.Outlook\48PIU9Q5\BJIT_Logo_White-100x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1" y="-17229"/>
            <a:ext cx="443481" cy="444917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 bwMode="auto">
          <a:xfrm>
            <a:off x="623392" y="3429000"/>
            <a:ext cx="11017224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5E9E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860" y="-5197"/>
            <a:ext cx="12193860" cy="409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ounded Rectangle 13"/>
          <p:cNvSpPr/>
          <p:nvPr/>
        </p:nvSpPr>
        <p:spPr>
          <a:xfrm>
            <a:off x="119337" y="-5197"/>
            <a:ext cx="648072" cy="424721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3" descr="C:\Users\Nazmul Alam\AppData\Local\Microsoft\Windows\Temporary Internet Files\Content.Outlook\48PIU9Q5\BJIT_Logo_White-100x1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1" y="-17229"/>
            <a:ext cx="443481" cy="444917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408" y="-2290"/>
            <a:ext cx="10950850" cy="40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/>
              <a:t>Click to edit Master text styles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Second level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Third level</a:t>
            </a:r>
            <a:endParaRPr kumimoji="1" lang="en-US" altLang="ja-JP" dirty="0"/>
          </a:p>
          <a:p>
            <a:pPr lvl="3"/>
            <a:r>
              <a:rPr kumimoji="1" lang="en-US" altLang="ja-JP" dirty="0"/>
              <a:t>Fourth level</a:t>
            </a:r>
            <a:endParaRPr kumimoji="1" lang="en-US" altLang="ja-JP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8" name="Date Placeholder 3"/>
          <p:cNvSpPr txBox="1"/>
          <p:nvPr/>
        </p:nvSpPr>
        <p:spPr>
          <a:xfrm>
            <a:off x="5242538" y="6516538"/>
            <a:ext cx="6470086" cy="352583"/>
          </a:xfrm>
          <a:prstGeom prst="rect">
            <a:avLst/>
          </a:prstGeom>
          <a:solidFill>
            <a:srgbClr val="7FB1DE">
              <a:alpha val="78000"/>
            </a:srgb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Copyright @BJIT Group. All Rights Reserved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Date Placeholder 3"/>
          <p:cNvSpPr txBox="1"/>
          <p:nvPr/>
        </p:nvSpPr>
        <p:spPr>
          <a:xfrm>
            <a:off x="-1860" y="6517758"/>
            <a:ext cx="5305772" cy="3508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CONFIDENTIAL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3"/>
          <p:cNvSpPr txBox="1"/>
          <p:nvPr/>
        </p:nvSpPr>
        <p:spPr>
          <a:xfrm>
            <a:off x="11712624" y="6516538"/>
            <a:ext cx="479376" cy="352583"/>
          </a:xfrm>
          <a:prstGeom prst="rect">
            <a:avLst/>
          </a:prstGeom>
          <a:solidFill>
            <a:srgbClr val="7FB1DE">
              <a:alpha val="78000"/>
            </a:srgb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/>
          <p:cNvSpPr txBox="1"/>
          <p:nvPr/>
        </p:nvSpPr>
        <p:spPr>
          <a:xfrm>
            <a:off x="11802146" y="6541234"/>
            <a:ext cx="369960" cy="307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969FB6-8607-469E-84BB-4E9214D062C9}" type="slidenum">
              <a:rPr lang="en-US" smtClean="0"/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" y="3933056"/>
            <a:ext cx="12189106" cy="26094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8829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8829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Wingdings" panose="05000000000000000000" pitchFamily="2" charset="2"/>
        <a:buChar char="p"/>
        <a:defRPr kumimoji="1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954" y="-4762"/>
            <a:ext cx="12193954" cy="120651"/>
          </a:xfrm>
          <a:prstGeom prst="rect">
            <a:avLst/>
          </a:prstGeom>
          <a:solidFill>
            <a:srgbClr val="62A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ja-JP" altLang="en-US" sz="1800" b="0"/>
          </a:p>
        </p:txBody>
      </p:sp>
      <p:sp>
        <p:nvSpPr>
          <p:cNvPr id="20" name="Rectangle 19"/>
          <p:cNvSpPr/>
          <p:nvPr/>
        </p:nvSpPr>
        <p:spPr>
          <a:xfrm>
            <a:off x="-1954" y="109539"/>
            <a:ext cx="12193954" cy="1951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ja-JP" altLang="en-US" sz="1800" b="0"/>
          </a:p>
        </p:txBody>
      </p:sp>
      <p:sp>
        <p:nvSpPr>
          <p:cNvPr id="21" name="Date Placeholder 3"/>
          <p:cNvSpPr txBox="1"/>
          <p:nvPr/>
        </p:nvSpPr>
        <p:spPr>
          <a:xfrm>
            <a:off x="5242170" y="6516689"/>
            <a:ext cx="6471138" cy="352425"/>
          </a:xfrm>
          <a:prstGeom prst="rect">
            <a:avLst/>
          </a:prstGeom>
          <a:solidFill>
            <a:schemeClr val="accent1">
              <a:alpha val="78000"/>
            </a:schemeClr>
          </a:solidFill>
        </p:spPr>
        <p:txBody>
          <a:bodyPr lIns="91434" tIns="45716" rIns="91434" bIns="45716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dirty="0">
                <a:solidFill>
                  <a:schemeClr val="tx1"/>
                </a:solidFill>
              </a:rPr>
              <a:t>Copyright @BJIT Group. All Rights Reserved</a:t>
            </a: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22" name="Date Placeholder 3"/>
          <p:cNvSpPr txBox="1"/>
          <p:nvPr/>
        </p:nvSpPr>
        <p:spPr>
          <a:xfrm>
            <a:off x="-1954" y="6518275"/>
            <a:ext cx="5306647" cy="350838"/>
          </a:xfrm>
          <a:prstGeom prst="rect">
            <a:avLst/>
          </a:prstGeom>
          <a:solidFill>
            <a:srgbClr val="62A0D8"/>
          </a:solidFill>
        </p:spPr>
        <p:txBody>
          <a:bodyPr lIns="91434" tIns="45716" rIns="91434" bIns="45716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dirty="0"/>
              <a:t>CONFIDENTIAL</a:t>
            </a:r>
            <a:endParaRPr lang="en-US" sz="1200" b="0" dirty="0"/>
          </a:p>
        </p:txBody>
      </p:sp>
      <p:sp>
        <p:nvSpPr>
          <p:cNvPr id="23" name="Date Placeholder 3"/>
          <p:cNvSpPr txBox="1"/>
          <p:nvPr/>
        </p:nvSpPr>
        <p:spPr>
          <a:xfrm>
            <a:off x="11713309" y="6516689"/>
            <a:ext cx="478692" cy="352425"/>
          </a:xfrm>
          <a:prstGeom prst="rect">
            <a:avLst/>
          </a:prstGeom>
          <a:solidFill>
            <a:schemeClr val="accent1">
              <a:alpha val="78000"/>
            </a:schemeClr>
          </a:solidFill>
        </p:spPr>
        <p:txBody>
          <a:bodyPr lIns="91434" tIns="45716" rIns="91434" bIns="45716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1954" y="2060575"/>
            <a:ext cx="12193954" cy="2592388"/>
          </a:xfrm>
          <a:prstGeom prst="rect">
            <a:avLst/>
          </a:prstGeom>
          <a:solidFill>
            <a:srgbClr val="62A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ja-JP" altLang="en-US" sz="1800" b="0"/>
          </a:p>
        </p:txBody>
      </p:sp>
      <p:sp>
        <p:nvSpPr>
          <p:cNvPr id="28" name="Rounded Rectangle 27"/>
          <p:cNvSpPr/>
          <p:nvPr/>
        </p:nvSpPr>
        <p:spPr>
          <a:xfrm>
            <a:off x="119186" y="-4763"/>
            <a:ext cx="1439984" cy="2065338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ja-JP" altLang="en-US" sz="1800" b="0"/>
          </a:p>
        </p:txBody>
      </p:sp>
      <p:pic>
        <p:nvPicPr>
          <p:cNvPr id="1033" name="Picture 19" descr="C:\Users\BJIT_UJJAL\Desktop\bjit_logo_trans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78694" y="692150"/>
            <a:ext cx="66821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2" descr="https://encrypted-tbn3.gstatic.com/images?q=tbn:ANd9GcRhQ1DXscIW7xU2WA--Wd40XWgvhyk1xKShuJDxBfvsczyMkViAhw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9775093" y="4772026"/>
            <a:ext cx="2383692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5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8042031" y="115889"/>
            <a:ext cx="4128478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3600"/>
            <a:ext cx="12192000" cy="2438400"/>
          </a:xfrm>
        </p:spPr>
        <p:txBody>
          <a:bodyPr anchor="ctr"/>
          <a:lstStyle/>
          <a:p>
            <a:pPr algn="ctr"/>
            <a:r>
              <a:rPr kumimoji="1" lang="en-US" altLang="ja-JP" sz="3200" b="1" dirty="0"/>
              <a:t>SOFTWARE REQUIREMENT ANALYSIS</a:t>
            </a:r>
            <a:endParaRPr kumimoji="1" lang="ja-JP" alt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55" y="5715000"/>
            <a:ext cx="353786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7150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838200"/>
            <a:ext cx="10357792" cy="5562600"/>
          </a:xfrm>
        </p:spPr>
        <p:txBody>
          <a:bodyPr>
            <a:normAutofit/>
          </a:bodyPr>
          <a:lstStyle/>
          <a:p>
            <a:pPr marL="580390" indent="-457200">
              <a:defRPr/>
            </a:pPr>
            <a:r>
              <a:rPr lang="en-US" dirty="0"/>
              <a:t>SRS establishes basis of agreement between the user and the supplier.</a:t>
            </a:r>
            <a:endParaRPr lang="en-US" dirty="0"/>
          </a:p>
          <a:p>
            <a:pPr marL="795655" lvl="1" indent="-342900">
              <a:defRPr/>
            </a:pPr>
            <a:r>
              <a:rPr lang="en-US" dirty="0"/>
              <a:t>Users needs have to be satisfied, but user may not understand software</a:t>
            </a:r>
            <a:endParaRPr lang="en-US" dirty="0"/>
          </a:p>
          <a:p>
            <a:pPr marL="795655" lvl="1" indent="-342900">
              <a:defRPr/>
            </a:pPr>
            <a:r>
              <a:rPr lang="en-US" dirty="0"/>
              <a:t>Developers will develop the system, but may not know about problem domain</a:t>
            </a:r>
            <a:br>
              <a:rPr lang="en-US" dirty="0"/>
            </a:br>
            <a:endParaRPr lang="en-US" dirty="0"/>
          </a:p>
          <a:p>
            <a:pPr marL="580390" indent="-457200">
              <a:defRPr/>
            </a:pPr>
            <a:r>
              <a:rPr lang="en-US" dirty="0"/>
              <a:t>SRS is </a:t>
            </a:r>
            <a:endParaRPr lang="en-US" dirty="0"/>
          </a:p>
          <a:p>
            <a:pPr marL="795655" lvl="1" indent="-342900">
              <a:defRPr/>
            </a:pPr>
            <a:r>
              <a:rPr lang="en-US" dirty="0"/>
              <a:t>the medium to bridge the communications gap, and </a:t>
            </a:r>
            <a:endParaRPr lang="en-US" dirty="0"/>
          </a:p>
          <a:p>
            <a:pPr marL="795655" lvl="1" indent="-342900">
              <a:defRPr/>
            </a:pPr>
            <a:r>
              <a:rPr lang="en-US" dirty="0"/>
              <a:t>specifies user needs in a manner both can understand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Purpose of SRS document</a:t>
            </a:r>
            <a:endParaRPr 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914400"/>
            <a:ext cx="10738792" cy="548640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3E8ACC"/>
              </a:buClr>
              <a:defRPr/>
            </a:pPr>
            <a:r>
              <a:rPr lang="en-US" dirty="0"/>
              <a:t>Helps user understand his needs.</a:t>
            </a:r>
            <a:endParaRPr lang="en-US" dirty="0"/>
          </a:p>
          <a:p>
            <a:pPr marL="735965" lvl="1" indent="-342900">
              <a:defRPr/>
            </a:pPr>
            <a:r>
              <a:rPr lang="en-US" dirty="0"/>
              <a:t>users do not always know their needs</a:t>
            </a:r>
            <a:endParaRPr lang="en-US" dirty="0"/>
          </a:p>
          <a:p>
            <a:pPr marL="735965" lvl="1" indent="-342900">
              <a:defRPr/>
            </a:pPr>
            <a:r>
              <a:rPr lang="en-US" dirty="0"/>
              <a:t>must analyze and understand the potential</a:t>
            </a:r>
            <a:endParaRPr lang="en-US" dirty="0"/>
          </a:p>
          <a:p>
            <a:pPr marL="735965" lvl="1" indent="-342900">
              <a:defRPr/>
            </a:pPr>
            <a:r>
              <a:rPr lang="en-US" dirty="0"/>
              <a:t>The requirement process helps clarify needs</a:t>
            </a:r>
            <a:br>
              <a:rPr lang="en-US" dirty="0"/>
            </a:br>
            <a:endParaRPr lang="en-US" dirty="0"/>
          </a:p>
          <a:p>
            <a:pPr marL="735965" lvl="1" indent="-342900">
              <a:defRPr/>
            </a:pPr>
            <a:endParaRPr lang="en-US" dirty="0"/>
          </a:p>
          <a:p>
            <a:pPr marL="457200" indent="-457200">
              <a:buClr>
                <a:srgbClr val="3E8ACC"/>
              </a:buClr>
              <a:defRPr/>
            </a:pPr>
            <a:r>
              <a:rPr lang="en-US" dirty="0"/>
              <a:t>SRS provides a reference for validation of the final product</a:t>
            </a:r>
            <a:endParaRPr lang="en-US" dirty="0"/>
          </a:p>
          <a:p>
            <a:pPr marL="735965" lvl="1" indent="-342900">
              <a:defRPr/>
            </a:pPr>
            <a:r>
              <a:rPr lang="en-US" dirty="0"/>
              <a:t>Clear understanding about what is expected.</a:t>
            </a:r>
            <a:endParaRPr lang="en-US" dirty="0"/>
          </a:p>
          <a:p>
            <a:pPr marL="735965" lvl="1" indent="-342900">
              <a:defRPr/>
            </a:pPr>
            <a:r>
              <a:rPr lang="en-US" dirty="0"/>
              <a:t>Validation - “SW satisfies the SRS”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Need for SRS (1/3)</a:t>
            </a:r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838200"/>
            <a:ext cx="10129192" cy="5410200"/>
          </a:xfrm>
        </p:spPr>
        <p:txBody>
          <a:bodyPr/>
          <a:lstStyle/>
          <a:p>
            <a:pPr eaLnBrk="1" hangingPunct="1"/>
            <a:r>
              <a:rPr lang="en-US" altLang="en-US" dirty="0"/>
              <a:t>High quality SRS essential for high Quality SW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Requirement errors get manifested in final SW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To satisfy the quality objective, must begin with high quality SRS</a:t>
            </a:r>
            <a:endParaRPr lang="en-US" altLang="en-US" dirty="0"/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 dirty="0"/>
          </a:p>
          <a:p>
            <a:pPr lvl="1" eaLnBrk="1" hangingPunct="1"/>
            <a:r>
              <a:rPr lang="en-US" altLang="en-US" dirty="0"/>
              <a:t>Requirements defects cause later problems</a:t>
            </a:r>
            <a:endParaRPr lang="en-US" altLang="en-US" dirty="0"/>
          </a:p>
          <a:p>
            <a:pPr lvl="2"/>
            <a:r>
              <a:rPr lang="en-US" altLang="en-US" dirty="0"/>
              <a:t>In one study, 25% of all defects found after user testing</a:t>
            </a: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Need for SRS (2/3)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762000"/>
            <a:ext cx="10814992" cy="5715000"/>
          </a:xfrm>
        </p:spPr>
        <p:txBody>
          <a:bodyPr>
            <a:normAutofit/>
          </a:bodyPr>
          <a:lstStyle/>
          <a:p>
            <a:pPr marL="580390" indent="-457200">
              <a:defRPr/>
            </a:pPr>
            <a:r>
              <a:rPr lang="en-US" dirty="0"/>
              <a:t>Good SRS reduces the development cost</a:t>
            </a:r>
            <a:endParaRPr lang="en-US" dirty="0"/>
          </a:p>
          <a:p>
            <a:pPr marL="795655" lvl="1" indent="-342900">
              <a:defRPr/>
            </a:pPr>
            <a:r>
              <a:rPr lang="en-US" dirty="0"/>
              <a:t>SRS errors are expensive to fix later</a:t>
            </a:r>
            <a:endParaRPr lang="en-US" dirty="0"/>
          </a:p>
          <a:p>
            <a:pPr marL="795655" lvl="1" indent="-342900">
              <a:defRPr/>
            </a:pPr>
            <a:r>
              <a:rPr lang="en-US" dirty="0"/>
              <a:t>Req. changes can cost a lot (up to 40%)</a:t>
            </a:r>
            <a:endParaRPr lang="en-US" dirty="0"/>
          </a:p>
          <a:p>
            <a:pPr marL="795655" lvl="1" indent="-342900">
              <a:defRPr/>
            </a:pPr>
            <a:r>
              <a:rPr lang="en-US" dirty="0"/>
              <a:t>Good SRS can minimize changes and errors</a:t>
            </a:r>
            <a:endParaRPr lang="en-US" dirty="0"/>
          </a:p>
          <a:p>
            <a:pPr marL="795655" lvl="1" indent="-342900">
              <a:defRPr/>
            </a:pPr>
            <a:r>
              <a:rPr lang="en-US" dirty="0"/>
              <a:t>Substantial savings; extra effort spent during req. saves multiple times that effort</a:t>
            </a:r>
            <a:br>
              <a:rPr lang="en-US" dirty="0"/>
            </a:br>
            <a:endParaRPr lang="en-US" dirty="0"/>
          </a:p>
          <a:p>
            <a:pPr marL="580390" indent="-457200">
              <a:defRPr/>
            </a:pPr>
            <a:r>
              <a:rPr lang="en-US" dirty="0"/>
              <a:t>An Example</a:t>
            </a:r>
            <a:endParaRPr lang="en-US" dirty="0"/>
          </a:p>
          <a:p>
            <a:pPr marL="795655" lvl="1" indent="-342900">
              <a:defRPr/>
            </a:pPr>
            <a:r>
              <a:rPr lang="en-US" dirty="0"/>
              <a:t>Cost of fixing errors in req. , design, coding, acceptance testing and operation are 2, 5, 15, 50, 150 person-months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Need for SRS (3/3)</a:t>
            </a:r>
            <a:endParaRPr 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" y="136"/>
            <a:ext cx="12189708" cy="68577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0" y="1943928"/>
            <a:ext cx="12192000" cy="2296873"/>
          </a:xfrm>
          <a:prstGeom prst="rect">
            <a:avLst/>
          </a:prstGeom>
          <a:solidFill>
            <a:srgbClr val="176B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70" dirty="0"/>
              <a:t>Requirement Engineering</a:t>
            </a:r>
            <a:endParaRPr lang="en-US" sz="547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4664"/>
            <a:ext cx="12192000" cy="612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Problems with our Requirements Practices (1/3)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44420"/>
            <a:ext cx="10006282" cy="603504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Problems with our Requirements Practices (2/3)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trouble understanding the requirements that we do acquire from the customer</a:t>
            </a:r>
            <a:endParaRPr lang="en-US" dirty="0"/>
          </a:p>
          <a:p>
            <a:r>
              <a:rPr lang="en-US" dirty="0"/>
              <a:t>We often record requirements in a disorganized manner</a:t>
            </a:r>
            <a:endParaRPr lang="en-US" dirty="0"/>
          </a:p>
          <a:p>
            <a:r>
              <a:rPr lang="en-US" dirty="0"/>
              <a:t>We spend far too little time verifying what we do record</a:t>
            </a:r>
            <a:endParaRPr lang="en-US" dirty="0"/>
          </a:p>
          <a:p>
            <a:r>
              <a:rPr lang="en-US" dirty="0"/>
              <a:t>We allow change to control us, rather than establishing mechanisms to control change</a:t>
            </a:r>
            <a:endParaRPr lang="en-US" dirty="0"/>
          </a:p>
          <a:p>
            <a:r>
              <a:rPr lang="en-US" dirty="0"/>
              <a:t>Most importantly, we fail to establish a solid foundation for the system or software that the user wants built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Problems with our Requirements Practices (3/3)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software developers argue that</a:t>
            </a:r>
            <a:endParaRPr lang="en-US" dirty="0"/>
          </a:p>
          <a:p>
            <a:pPr lvl="1"/>
            <a:r>
              <a:rPr lang="en-US" dirty="0"/>
              <a:t>Building software is so compelling that we want to jump right in (before having a clear understanding of what is needed)</a:t>
            </a:r>
            <a:endParaRPr lang="en-US" dirty="0"/>
          </a:p>
          <a:p>
            <a:pPr lvl="1"/>
            <a:r>
              <a:rPr lang="en-US" dirty="0"/>
              <a:t>Things will become clear as we build the software</a:t>
            </a:r>
            <a:endParaRPr lang="en-US" dirty="0"/>
          </a:p>
          <a:p>
            <a:pPr lvl="1"/>
            <a:r>
              <a:rPr lang="en-US" dirty="0"/>
              <a:t>Project stakeholders will be able to better understand what they need only after examining early iterations of the software</a:t>
            </a:r>
            <a:endParaRPr lang="en-US" dirty="0"/>
          </a:p>
          <a:p>
            <a:pPr lvl="1"/>
            <a:r>
              <a:rPr lang="en-US" dirty="0"/>
              <a:t>Things change so rapidly that requirements engineering is a waste of time</a:t>
            </a:r>
            <a:endParaRPr lang="en-US" dirty="0"/>
          </a:p>
          <a:p>
            <a:pPr lvl="1"/>
            <a:r>
              <a:rPr lang="en-US" dirty="0"/>
              <a:t>The bottom line is producing a working program and that all else is secondary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Solution: Requirements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609600"/>
            <a:ext cx="11665296" cy="5771728"/>
          </a:xfrm>
        </p:spPr>
        <p:txBody>
          <a:bodyPr>
            <a:normAutofit/>
          </a:bodyPr>
          <a:lstStyle/>
          <a:p>
            <a:r>
              <a:rPr lang="en-GB" altLang="en-US" b="1" dirty="0"/>
              <a:t>The process of establishing the services that the customer requires from a system and the constraints under which it operates and is developed</a:t>
            </a:r>
            <a:endParaRPr lang="en-US" b="1" dirty="0"/>
          </a:p>
          <a:p>
            <a:r>
              <a:rPr lang="en-US" dirty="0"/>
              <a:t>Begins during the communication activity and continues into the modeling activity</a:t>
            </a:r>
            <a:endParaRPr lang="en-US" dirty="0"/>
          </a:p>
          <a:p>
            <a:r>
              <a:rPr lang="en-US" dirty="0"/>
              <a:t>Builds a bridge from the system requirements into software design and construction</a:t>
            </a:r>
            <a:endParaRPr lang="en-US" dirty="0"/>
          </a:p>
          <a:p>
            <a:r>
              <a:rPr lang="en-US" dirty="0"/>
              <a:t>Allows the requirements engineer to examine</a:t>
            </a:r>
            <a:endParaRPr lang="en-US" dirty="0"/>
          </a:p>
          <a:p>
            <a:pPr lvl="1"/>
            <a:r>
              <a:rPr lang="en-US" dirty="0"/>
              <a:t>the context of the software work to be performed</a:t>
            </a:r>
            <a:endParaRPr lang="en-US" dirty="0"/>
          </a:p>
          <a:p>
            <a:pPr lvl="1"/>
            <a:r>
              <a:rPr lang="en-US" dirty="0"/>
              <a:t>the specific needs that design and construction must address</a:t>
            </a:r>
            <a:endParaRPr lang="en-US" dirty="0"/>
          </a:p>
          <a:p>
            <a:pPr lvl="1"/>
            <a:r>
              <a:rPr lang="en-US" dirty="0"/>
              <a:t>the priorities that guide the order in which work is to be completed</a:t>
            </a:r>
            <a:endParaRPr lang="en-US" dirty="0"/>
          </a:p>
          <a:p>
            <a:pPr lvl="1"/>
            <a:r>
              <a:rPr lang="en-US" dirty="0"/>
              <a:t>the information, function, and behavior that will have a profound impact on he resultant design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Requirements Engineering Tasks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685800"/>
            <a:ext cx="11665296" cy="5695528"/>
          </a:xfrm>
        </p:spPr>
        <p:txBody>
          <a:bodyPr>
            <a:normAutofit/>
          </a:bodyPr>
          <a:lstStyle/>
          <a:p>
            <a:r>
              <a:rPr lang="en-US" dirty="0"/>
              <a:t>Seven distinct tasks</a:t>
            </a:r>
            <a:endParaRPr lang="en-US" dirty="0"/>
          </a:p>
          <a:p>
            <a:pPr lvl="1"/>
            <a:r>
              <a:rPr lang="en-US" dirty="0"/>
              <a:t>Inception</a:t>
            </a:r>
            <a:endParaRPr lang="en-US" dirty="0"/>
          </a:p>
          <a:p>
            <a:pPr lvl="1"/>
            <a:r>
              <a:rPr lang="en-US" dirty="0"/>
              <a:t>Elicitation</a:t>
            </a:r>
            <a:endParaRPr lang="en-US" dirty="0"/>
          </a:p>
          <a:p>
            <a:pPr lvl="1"/>
            <a:r>
              <a:rPr lang="en-US" dirty="0"/>
              <a:t>Elaboration</a:t>
            </a:r>
            <a:endParaRPr lang="en-US" dirty="0"/>
          </a:p>
          <a:p>
            <a:pPr lvl="1"/>
            <a:r>
              <a:rPr lang="en-US" dirty="0"/>
              <a:t>Negotiation</a:t>
            </a:r>
            <a:endParaRPr lang="en-US" dirty="0"/>
          </a:p>
          <a:p>
            <a:pPr lvl="1"/>
            <a:r>
              <a:rPr lang="en-US" dirty="0"/>
              <a:t>Specification</a:t>
            </a:r>
            <a:endParaRPr lang="en-US" dirty="0"/>
          </a:p>
          <a:p>
            <a:pPr lvl="1"/>
            <a:r>
              <a:rPr lang="en-US" dirty="0"/>
              <a:t>Validation</a:t>
            </a:r>
            <a:endParaRPr lang="en-US" dirty="0"/>
          </a:p>
          <a:p>
            <a:pPr lvl="1"/>
            <a:r>
              <a:rPr lang="en-US" dirty="0"/>
              <a:t>Requirements Management</a:t>
            </a:r>
            <a:endParaRPr lang="en-US" dirty="0"/>
          </a:p>
          <a:p>
            <a:r>
              <a:rPr lang="en-US" dirty="0"/>
              <a:t>Some of these tasks may occur in parallel and all are adapted to the needs of the project</a:t>
            </a:r>
            <a:endParaRPr lang="en-US" dirty="0"/>
          </a:p>
          <a:p>
            <a:r>
              <a:rPr lang="en-US" dirty="0"/>
              <a:t>All strive to define what the customer wants</a:t>
            </a:r>
            <a:endParaRPr lang="en-US" dirty="0"/>
          </a:p>
          <a:p>
            <a:r>
              <a:rPr lang="en-US" dirty="0"/>
              <a:t>All serve to establish a solid foundation for the design and construction of the software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" y="136"/>
            <a:ext cx="12189708" cy="68577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 bwMode="auto">
          <a:xfrm>
            <a:off x="1" y="22418"/>
            <a:ext cx="3667877" cy="6835446"/>
          </a:xfrm>
          <a:prstGeom prst="rect">
            <a:avLst/>
          </a:prstGeom>
          <a:solidFill>
            <a:srgbClr val="114C69">
              <a:alpha val="4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83334" tIns="41667" rIns="83334" bIns="41667" numCol="1" rtlCol="0" anchor="ctr" anchorCtr="0" compatLnSpc="1"/>
          <a:lstStyle/>
          <a:p>
            <a:pPr algn="ctr"/>
            <a:endParaRPr kumimoji="1" lang="en-US" sz="1275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877549" y="2133600"/>
          <a:ext cx="6750088" cy="2703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99"/>
                <a:gridCol w="5053121"/>
                <a:gridCol w="909468"/>
              </a:tblGrid>
              <a:tr h="3379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SOFTWARE REQUIREMENTS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79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02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REQUIREMENT ENGINEERING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14</a:t>
                      </a:r>
                      <a:endParaRPr lang="en-US" sz="1600" b="1" i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79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03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REQUIREMENT SPECIFICATION (TEMPLATE + CASE STUDY)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45</a:t>
                      </a:r>
                      <a:endParaRPr lang="en-US" sz="1600" b="1" i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79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04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24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500" b="1" dirty="0">
                          <a:solidFill>
                            <a:srgbClr val="FFFF00"/>
                          </a:solidFill>
                        </a:rPr>
                        <a:t>ANALYSIS MODEL</a:t>
                      </a:r>
                      <a:endParaRPr lang="en-US" sz="1500" b="1" dirty="0">
                        <a:solidFill>
                          <a:srgbClr val="FFFF00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55</a:t>
                      </a:r>
                      <a:endParaRPr lang="en-US" sz="1600" b="1" i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79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05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STRUCTURED ANALYSIS MODEL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66</a:t>
                      </a:r>
                      <a:endParaRPr lang="en-US" sz="1600" b="1" i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79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06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OBJECT ORIENTED ANALYSIS MODEL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87</a:t>
                      </a:r>
                      <a:endParaRPr lang="en-US" sz="1600" b="1" i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7967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7967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3334" marR="83334" marT="41667" marB="41667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" name="Text Placeholder 3"/>
          <p:cNvSpPr txBox="1"/>
          <p:nvPr/>
        </p:nvSpPr>
        <p:spPr>
          <a:xfrm>
            <a:off x="164298" y="935252"/>
            <a:ext cx="2695347" cy="61709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010" b="1" dirty="0">
                <a:solidFill>
                  <a:schemeClr val="bg1"/>
                </a:solidFill>
              </a:rPr>
              <a:t>CONTENTS</a:t>
            </a:r>
            <a:endParaRPr lang="en-US" sz="401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Inception Task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inception, the requirements engineer asks a set of questions to establish…</a:t>
            </a:r>
            <a:endParaRPr lang="en-US" dirty="0"/>
          </a:p>
          <a:p>
            <a:pPr lvl="1"/>
            <a:r>
              <a:rPr lang="en-US" dirty="0"/>
              <a:t>A basic understanding of the problem</a:t>
            </a:r>
            <a:endParaRPr lang="en-US" dirty="0"/>
          </a:p>
          <a:p>
            <a:pPr lvl="1"/>
            <a:r>
              <a:rPr lang="en-US" dirty="0"/>
              <a:t>The people who want a solution</a:t>
            </a:r>
            <a:endParaRPr lang="en-US" dirty="0"/>
          </a:p>
          <a:p>
            <a:pPr lvl="1"/>
            <a:r>
              <a:rPr lang="en-US" dirty="0"/>
              <a:t>The nature of the solution that is desired</a:t>
            </a:r>
            <a:endParaRPr lang="en-US" dirty="0"/>
          </a:p>
          <a:p>
            <a:pPr lvl="1"/>
            <a:r>
              <a:rPr lang="en-US" dirty="0"/>
              <a:t>The effectiveness of preliminary communication and collaboration between the customer and the developer</a:t>
            </a:r>
            <a:endParaRPr lang="en-US" dirty="0"/>
          </a:p>
          <a:p>
            <a:r>
              <a:rPr lang="en-US" dirty="0"/>
              <a:t>Through these questions, the requirements engineer needs to…</a:t>
            </a:r>
            <a:endParaRPr lang="en-US" dirty="0"/>
          </a:p>
          <a:p>
            <a:pPr lvl="1"/>
            <a:r>
              <a:rPr lang="en-US" dirty="0"/>
              <a:t>Identify the stakeholders</a:t>
            </a:r>
            <a:endParaRPr lang="en-US" dirty="0"/>
          </a:p>
          <a:p>
            <a:pPr lvl="1"/>
            <a:r>
              <a:rPr lang="en-US" dirty="0"/>
              <a:t>Recognize multiple viewpoints</a:t>
            </a:r>
            <a:endParaRPr lang="en-US" dirty="0"/>
          </a:p>
          <a:p>
            <a:pPr lvl="1"/>
            <a:r>
              <a:rPr lang="en-US" dirty="0"/>
              <a:t>Work toward collaboration</a:t>
            </a:r>
            <a:endParaRPr lang="en-US" dirty="0"/>
          </a:p>
          <a:p>
            <a:pPr lvl="1"/>
            <a:r>
              <a:rPr lang="en-US" dirty="0"/>
              <a:t>Break the ice and initiate the communication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Inception Task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701040"/>
          <a:ext cx="11247120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040"/>
                <a:gridCol w="3749040"/>
                <a:gridCol w="374904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sv-SE" sz="20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First set of questions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sz="20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 set of questions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sz="20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Final set of questions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These questions focus on the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customer, other stakeholders,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overall goals, and the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benefits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These questions enable the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requirements engineer to gain a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better understanding of the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problem and allow the customer to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voice his or her perceptions about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solution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These questions focus on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effectiveness of the</a:t>
                      </a:r>
                      <a:endParaRPr kumimoji="1"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activity itself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Who is behind the request for this work?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Who will use the solution?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What will be the economic benefit of a successful solution?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Is there another source for the solution that you need?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How would you characterize "good" output that would be generated by a successful solution?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What problem(s) will this solution address?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Can you show me (or describe) the business environment in which the solution will be used?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Will special performance issues or constraints affect the way the solution is approached?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Are you the right person to answer these questions? Are your answers "official"?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Are my questions relevant to the problem that you have?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Am I asking too many questions?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Can anyone else provide additional information?</a:t>
                      </a:r>
                      <a:endParaRPr kumimoji="1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Should I be asking you anything else?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Elicitation Task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Eliciting requirements is difficult because of</a:t>
            </a:r>
            <a:endParaRPr lang="en-US" dirty="0"/>
          </a:p>
          <a:p>
            <a:pPr lvl="1"/>
            <a:r>
              <a:rPr lang="en-US" dirty="0"/>
              <a:t>Problems of scope in identifying the boundaries of the system or specifying too much technical detail rather than overall system objectives</a:t>
            </a:r>
            <a:endParaRPr lang="en-US" dirty="0"/>
          </a:p>
          <a:p>
            <a:pPr lvl="1"/>
            <a:r>
              <a:rPr lang="en-US" dirty="0"/>
              <a:t>Problems of understanding what is wanted, what the problem domain is, and what the computing environment can handle (Information that is believed to be "obvious" is often omitted)</a:t>
            </a:r>
            <a:endParaRPr lang="en-US" dirty="0"/>
          </a:p>
          <a:p>
            <a:pPr lvl="1"/>
            <a:r>
              <a:rPr lang="en-US" dirty="0"/>
              <a:t>Problems of volatility because the requirements change over time</a:t>
            </a:r>
            <a:endParaRPr lang="en-US" dirty="0"/>
          </a:p>
          <a:p>
            <a:r>
              <a:rPr lang="en-US" dirty="0"/>
              <a:t>Elicitation may be accomplished through two activities</a:t>
            </a:r>
            <a:endParaRPr lang="en-US" dirty="0"/>
          </a:p>
          <a:p>
            <a:pPr lvl="1"/>
            <a:r>
              <a:rPr lang="en-US" dirty="0"/>
              <a:t>Collaborative requirements gathering</a:t>
            </a:r>
            <a:endParaRPr lang="en-US" dirty="0"/>
          </a:p>
          <a:p>
            <a:pPr lvl="1"/>
            <a:r>
              <a:rPr lang="en-US" dirty="0"/>
              <a:t>Quality function deployment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Elaboration Task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685800"/>
            <a:ext cx="11665296" cy="5695528"/>
          </a:xfrm>
        </p:spPr>
        <p:txBody>
          <a:bodyPr>
            <a:normAutofit/>
          </a:bodyPr>
          <a:lstStyle/>
          <a:p>
            <a:r>
              <a:rPr lang="en-US" dirty="0"/>
              <a:t>During elaboration, the software engineer takes the information obtained during inception and elicitation and begins to expand and refine it</a:t>
            </a:r>
            <a:endParaRPr lang="en-US" dirty="0"/>
          </a:p>
          <a:p>
            <a:r>
              <a:rPr lang="en-US" dirty="0"/>
              <a:t>Elaboration focuses on developing a refined technical model of software functions, features, and constraints</a:t>
            </a:r>
            <a:endParaRPr lang="en-US" dirty="0"/>
          </a:p>
          <a:p>
            <a:r>
              <a:rPr lang="en-US" dirty="0"/>
              <a:t>It is an analysis modeling task</a:t>
            </a:r>
            <a:endParaRPr lang="en-US" dirty="0"/>
          </a:p>
          <a:p>
            <a:pPr lvl="1"/>
            <a:r>
              <a:rPr lang="en-US" dirty="0"/>
              <a:t>Use cases are developed</a:t>
            </a:r>
            <a:endParaRPr lang="en-US" dirty="0"/>
          </a:p>
          <a:p>
            <a:pPr lvl="1"/>
            <a:r>
              <a:rPr lang="en-US" dirty="0"/>
              <a:t>Domain classes are identified along with their attributes and relationships</a:t>
            </a:r>
            <a:endParaRPr lang="en-US" dirty="0"/>
          </a:p>
          <a:p>
            <a:pPr lvl="1"/>
            <a:r>
              <a:rPr lang="en-US" dirty="0"/>
              <a:t>State machine diagrams are used to capture the life on an object</a:t>
            </a:r>
            <a:endParaRPr lang="en-US" dirty="0"/>
          </a:p>
          <a:p>
            <a:pPr lvl="1"/>
            <a:r>
              <a:rPr lang="en-US" dirty="0"/>
              <a:t>ERD, Data Flow Diagram, CFD are developed</a:t>
            </a:r>
            <a:endParaRPr lang="en-US" dirty="0"/>
          </a:p>
          <a:p>
            <a:r>
              <a:rPr lang="en-US" dirty="0"/>
              <a:t>The end result is an analysis model that defines the functional, informational, and behavioral domains of the problem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" y="136"/>
            <a:ext cx="12189708" cy="68577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0" y="1943928"/>
            <a:ext cx="12192000" cy="2296873"/>
          </a:xfrm>
          <a:prstGeom prst="rect">
            <a:avLst/>
          </a:prstGeom>
          <a:solidFill>
            <a:srgbClr val="176B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70" dirty="0"/>
              <a:t>Analysis Model</a:t>
            </a:r>
            <a:endParaRPr lang="en-US" sz="5470" dirty="0"/>
          </a:p>
          <a:p>
            <a:pPr algn="ctr"/>
            <a:r>
              <a:rPr lang="en-US" sz="5470" dirty="0"/>
              <a:t>(Will be covered from slide- 55)</a:t>
            </a:r>
            <a:endParaRPr lang="en-US" sz="547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Negotiation Task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762000"/>
            <a:ext cx="11665296" cy="5619328"/>
          </a:xfrm>
        </p:spPr>
        <p:txBody>
          <a:bodyPr>
            <a:normAutofit/>
          </a:bodyPr>
          <a:lstStyle/>
          <a:p>
            <a:r>
              <a:rPr lang="en-US" dirty="0"/>
              <a:t>During negotiation, the software engineer reconciles the conflicts between what the customer wants and what can be achieved given limited business resources</a:t>
            </a:r>
            <a:endParaRPr lang="en-US" dirty="0"/>
          </a:p>
          <a:p>
            <a:r>
              <a:rPr lang="en-US" dirty="0"/>
              <a:t>Requirements are ranked (i.e., prioritized) by the customers, users, and other stakeholders</a:t>
            </a:r>
            <a:endParaRPr lang="en-US" dirty="0"/>
          </a:p>
          <a:p>
            <a:r>
              <a:rPr lang="en-US" dirty="0"/>
              <a:t>Risks associated with each requirement are identified and analyzed</a:t>
            </a:r>
            <a:endParaRPr lang="en-US" dirty="0"/>
          </a:p>
          <a:p>
            <a:r>
              <a:rPr lang="en-US" dirty="0"/>
              <a:t>Rough guesses of development effort are made and used to assess the impact of each requirement on project cost and delivery time</a:t>
            </a:r>
            <a:endParaRPr lang="en-US" dirty="0"/>
          </a:p>
          <a:p>
            <a:r>
              <a:rPr lang="en-US" dirty="0"/>
              <a:t>Using an iterative approach, requirements are eliminated, combined and/or modified so that each party achieves some measure of satisfaction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4664"/>
            <a:ext cx="12192000" cy="612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Negotiation skills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06896"/>
            <a:ext cx="8527882" cy="59436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762000"/>
            <a:ext cx="11184858" cy="548640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3E8ACC"/>
              </a:buClr>
              <a:buFont typeface="Wingdings 2" panose="05020102010507070707" pitchFamily="18" charset="2"/>
              <a:buChar char="¾"/>
              <a:defRPr/>
            </a:pPr>
            <a:r>
              <a:rPr lang="en-US" dirty="0"/>
              <a:t>Final output of requirements task is the SRS</a:t>
            </a:r>
            <a:endParaRPr lang="en-US" dirty="0"/>
          </a:p>
          <a:p>
            <a:pPr marL="457200" indent="-457200">
              <a:buClr>
                <a:srgbClr val="3E8ACC"/>
              </a:buClr>
              <a:buFont typeface="Wingdings 2" panose="05020102010507070707" pitchFamily="18" charset="2"/>
              <a:buChar char="¾"/>
              <a:defRPr/>
            </a:pPr>
            <a:r>
              <a:rPr lang="en-US" dirty="0"/>
              <a:t>Why are DFDs, OO models, etc not SRS ?</a:t>
            </a:r>
            <a:endParaRPr lang="en-US" dirty="0"/>
          </a:p>
          <a:p>
            <a:pPr marL="735965" lvl="1" indent="-342900">
              <a:buFont typeface="Wingdings" panose="05000000000000000000" pitchFamily="2" charset="2"/>
              <a:buChar char="q"/>
              <a:defRPr/>
            </a:pPr>
            <a:r>
              <a:rPr lang="en-US" dirty="0"/>
              <a:t>SRS focuses on external behavior, while modeling focuses on problem structure</a:t>
            </a:r>
            <a:endParaRPr lang="en-US" dirty="0"/>
          </a:p>
          <a:p>
            <a:pPr marL="735965" lvl="1" indent="-342900">
              <a:buFont typeface="Wingdings" panose="05000000000000000000" pitchFamily="2" charset="2"/>
              <a:buChar char="q"/>
              <a:defRPr/>
            </a:pPr>
            <a:r>
              <a:rPr lang="en-US" dirty="0"/>
              <a:t>UI etc. not modeled, but have to be in SRS</a:t>
            </a:r>
            <a:endParaRPr lang="en-US" dirty="0"/>
          </a:p>
          <a:p>
            <a:pPr marL="735965" lvl="1" indent="-342900">
              <a:buFont typeface="Wingdings" panose="05000000000000000000" pitchFamily="2" charset="2"/>
              <a:buChar char="q"/>
              <a:defRPr/>
            </a:pPr>
            <a:r>
              <a:rPr lang="en-US" dirty="0"/>
              <a:t>Error handling, constraints etc. also needed in SRS</a:t>
            </a:r>
            <a:endParaRPr lang="en-US" dirty="0"/>
          </a:p>
          <a:p>
            <a:pPr marL="457200" indent="-457200">
              <a:buClr>
                <a:srgbClr val="3E8ACC"/>
              </a:buClr>
              <a:buFont typeface="Wingdings 2" panose="05020102010507070707" pitchFamily="18" charset="2"/>
              <a:buChar char="¾"/>
              <a:defRPr/>
            </a:pPr>
            <a:r>
              <a:rPr lang="en-US" dirty="0"/>
              <a:t>Transition from analysis to specification is not straight forward</a:t>
            </a:r>
            <a:endParaRPr lang="en-US" dirty="0"/>
          </a:p>
          <a:p>
            <a:pPr marL="457200" indent="-457200">
              <a:buClr>
                <a:srgbClr val="3E8ACC"/>
              </a:buClr>
              <a:buFont typeface="Wingdings 2" panose="05020102010507070707" pitchFamily="18" charset="2"/>
              <a:buChar char="¾"/>
              <a:defRPr/>
            </a:pPr>
            <a:r>
              <a:rPr lang="en-US" dirty="0"/>
              <a:t>Knowledge about the system acquired in analysis used in specification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Requirement specification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555350" y="762000"/>
            <a:ext cx="10950850" cy="5562600"/>
          </a:xfrm>
        </p:spPr>
        <p:txBody>
          <a:bodyPr/>
          <a:lstStyle/>
          <a:p>
            <a:pPr eaLnBrk="1" hangingPunct="1"/>
            <a:r>
              <a:rPr lang="en-US" altLang="en-US" dirty="0"/>
              <a:t>Correct</a:t>
            </a:r>
            <a:endParaRPr lang="en-US" altLang="en-US" dirty="0"/>
          </a:p>
          <a:p>
            <a:pPr eaLnBrk="1" hangingPunct="1"/>
            <a:r>
              <a:rPr lang="en-US" altLang="en-US" dirty="0"/>
              <a:t>Complete</a:t>
            </a:r>
            <a:endParaRPr lang="en-US" altLang="en-US" dirty="0"/>
          </a:p>
          <a:p>
            <a:pPr eaLnBrk="1" hangingPunct="1"/>
            <a:r>
              <a:rPr lang="en-US" altLang="en-US" dirty="0"/>
              <a:t>Unambiguous</a:t>
            </a:r>
            <a:endParaRPr lang="en-US" altLang="en-US" dirty="0"/>
          </a:p>
          <a:p>
            <a:pPr eaLnBrk="1" hangingPunct="1"/>
            <a:r>
              <a:rPr lang="en-US" altLang="en-US" dirty="0"/>
              <a:t>Consistent</a:t>
            </a:r>
            <a:endParaRPr lang="en-US" altLang="en-US" dirty="0"/>
          </a:p>
          <a:p>
            <a:pPr eaLnBrk="1" hangingPunct="1"/>
            <a:r>
              <a:rPr lang="en-US" altLang="en-US" dirty="0"/>
              <a:t>Verifiable</a:t>
            </a:r>
            <a:endParaRPr lang="en-US" altLang="en-US" dirty="0"/>
          </a:p>
          <a:p>
            <a:pPr eaLnBrk="1" hangingPunct="1"/>
            <a:r>
              <a:rPr lang="en-US" altLang="en-US" dirty="0"/>
              <a:t>Traceable</a:t>
            </a:r>
            <a:endParaRPr lang="en-US" altLang="en-US" dirty="0"/>
          </a:p>
          <a:p>
            <a:pPr eaLnBrk="1" hangingPunct="1"/>
            <a:r>
              <a:rPr lang="en-US" altLang="en-US" dirty="0"/>
              <a:t>Modifiable</a:t>
            </a:r>
            <a:endParaRPr lang="en-US" altLang="en-US" dirty="0"/>
          </a:p>
          <a:p>
            <a:pPr eaLnBrk="1" hangingPunct="1"/>
            <a:r>
              <a:rPr lang="en-US" altLang="en-US" dirty="0"/>
              <a:t>Ranked for importance and/or stability</a:t>
            </a: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Characteristics of an SRS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685800"/>
            <a:ext cx="11108658" cy="5715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Correctness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Each requirement accurately represents some desired feature in the final system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Completeness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All desired features/characteristics specified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Hardest to satisfy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Completeness and correctness strongly related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Unambiguous 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Each </a:t>
            </a:r>
            <a:r>
              <a:rPr lang="en-US" altLang="en-US" dirty="0" err="1"/>
              <a:t>req</a:t>
            </a:r>
            <a:r>
              <a:rPr lang="en-US" altLang="en-US" dirty="0"/>
              <a:t> has exactly one meaning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Without this errors will creep in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Important as natural languages often used</a:t>
            </a: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Characteristics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" y="136"/>
            <a:ext cx="12189708" cy="68577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0" y="1943928"/>
            <a:ext cx="12192000" cy="2296873"/>
          </a:xfrm>
          <a:prstGeom prst="rect">
            <a:avLst/>
          </a:prstGeom>
          <a:solidFill>
            <a:srgbClr val="176B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70" dirty="0"/>
              <a:t>Software Requirements</a:t>
            </a:r>
            <a:endParaRPr lang="en-US" sz="547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5. Characteristics</a:t>
            </a:r>
            <a:endParaRPr lang="en-US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115062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Verifiability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There must exist a cost effective way of checking if SW satisfies requirements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Consistent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Two requirements don’t contradict each other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Traceable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The origin of the </a:t>
            </a:r>
            <a:r>
              <a:rPr lang="en-US" altLang="en-US" dirty="0" err="1"/>
              <a:t>req</a:t>
            </a:r>
            <a:r>
              <a:rPr lang="en-US" altLang="en-US" dirty="0"/>
              <a:t>, and how the </a:t>
            </a:r>
            <a:r>
              <a:rPr lang="en-US" altLang="en-US" dirty="0" err="1"/>
              <a:t>req</a:t>
            </a:r>
            <a:r>
              <a:rPr lang="en-US" altLang="en-US" dirty="0"/>
              <a:t> relates to software elements can be determined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Ranked for importance/stability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Needed for prioritizing in construction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To reduce risks due to changing requirements</a:t>
            </a:r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762000"/>
            <a:ext cx="11184858" cy="5562600"/>
          </a:xfrm>
        </p:spPr>
        <p:txBody>
          <a:bodyPr/>
          <a:lstStyle/>
          <a:p>
            <a:pPr eaLnBrk="1" hangingPunct="1"/>
            <a:r>
              <a:rPr lang="en-US" altLang="en-US" dirty="0"/>
              <a:t>What should an SRS contain ?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Clarifying this will help ensure completeness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dirty="0"/>
              <a:t>An SRS must specify requirements on</a:t>
            </a:r>
            <a:endParaRPr lang="en-US" altLang="en-US" dirty="0"/>
          </a:p>
          <a:p>
            <a:pPr lvl="1"/>
            <a:r>
              <a:rPr lang="en-US" altLang="en-US" dirty="0"/>
              <a:t>External interfaces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Functionality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Performance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Design constraints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System attributes</a:t>
            </a:r>
            <a:endParaRPr lang="en-US" altLang="en-US" dirty="0"/>
          </a:p>
          <a:p>
            <a:pPr eaLnBrk="1" hangingPunct="1">
              <a:buClr>
                <a:schemeClr val="tx1"/>
              </a:buClr>
              <a:buFontTx/>
              <a:buChar char=" "/>
            </a:pP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Components of an SRS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5. External Interface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All interactions of the software with people, hardware, and SW</a:t>
            </a:r>
            <a:endParaRPr lang="en-US" altLang="en-US" dirty="0"/>
          </a:p>
          <a:p>
            <a:pPr eaLnBrk="1" hangingPunct="1"/>
            <a:r>
              <a:rPr lang="en-US" altLang="en-US" dirty="0"/>
              <a:t>User interface most important</a:t>
            </a:r>
            <a:endParaRPr lang="en-US" altLang="en-US" dirty="0"/>
          </a:p>
          <a:p>
            <a:pPr eaLnBrk="1" hangingPunct="1"/>
            <a:r>
              <a:rPr lang="en-US" altLang="en-US" dirty="0"/>
              <a:t>General requirements of “friendliness” should be avoided</a:t>
            </a:r>
            <a:endParaRPr lang="en-US" altLang="en-US" dirty="0"/>
          </a:p>
          <a:p>
            <a:pPr eaLnBrk="1" hangingPunct="1"/>
            <a:r>
              <a:rPr lang="en-US" altLang="en-US" dirty="0"/>
              <a:t>These should also be verifiable</a:t>
            </a: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762000"/>
            <a:ext cx="11353800" cy="5562600"/>
          </a:xfrm>
        </p:spPr>
        <p:txBody>
          <a:bodyPr/>
          <a:lstStyle/>
          <a:p>
            <a:pPr eaLnBrk="1" hangingPunct="1"/>
            <a:r>
              <a:rPr lang="en-US" altLang="en-US" dirty="0"/>
              <a:t>Heart of the SRS document; this forms the bulk of the specs</a:t>
            </a:r>
            <a:endParaRPr lang="en-US" altLang="en-US" dirty="0"/>
          </a:p>
          <a:p>
            <a:pPr eaLnBrk="1" hangingPunct="1"/>
            <a:r>
              <a:rPr lang="en-US" altLang="en-US" dirty="0"/>
              <a:t>Specifies all the functionality that the system should support</a:t>
            </a:r>
            <a:endParaRPr lang="en-US" altLang="en-US" dirty="0"/>
          </a:p>
          <a:p>
            <a:pPr eaLnBrk="1" hangingPunct="1"/>
            <a:r>
              <a:rPr lang="en-US" altLang="en-US" dirty="0"/>
              <a:t>Outputs for the given inputs and the relationship between them</a:t>
            </a:r>
            <a:endParaRPr lang="en-US" altLang="en-US" dirty="0"/>
          </a:p>
          <a:p>
            <a:pPr eaLnBrk="1" hangingPunct="1"/>
            <a:r>
              <a:rPr lang="en-US" altLang="en-US" dirty="0"/>
              <a:t>All operations the system is to do</a:t>
            </a:r>
            <a:endParaRPr lang="en-US" altLang="en-US" dirty="0"/>
          </a:p>
          <a:p>
            <a:pPr eaLnBrk="1" hangingPunct="1"/>
            <a:r>
              <a:rPr lang="en-US" altLang="en-US" dirty="0"/>
              <a:t>Must specify behavior for invalid inputs too</a:t>
            </a: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Functional requirements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5. Performance Requirements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3E8ACC"/>
              </a:buClr>
            </a:pPr>
            <a:r>
              <a:rPr lang="en-US" altLang="en-US" dirty="0"/>
              <a:t>All the performance constraints on the software system</a:t>
            </a:r>
            <a:endParaRPr lang="en-US" altLang="en-US" dirty="0"/>
          </a:p>
          <a:p>
            <a:pPr eaLnBrk="1" hangingPunct="1">
              <a:lnSpc>
                <a:spcPct val="90000"/>
              </a:lnSpc>
              <a:buClr>
                <a:srgbClr val="3E8ACC"/>
              </a:buClr>
            </a:pPr>
            <a:r>
              <a:rPr lang="en-US" altLang="en-US" dirty="0"/>
              <a:t>Generally on response time , throughput </a:t>
            </a:r>
            <a:r>
              <a:rPr lang="en-US" altLang="en-US" dirty="0" err="1"/>
              <a:t>etc</a:t>
            </a:r>
            <a:r>
              <a:rPr lang="en-US" altLang="en-US" dirty="0"/>
              <a:t> =&gt; dynamic</a:t>
            </a:r>
            <a:endParaRPr lang="en-US" altLang="en-US" dirty="0"/>
          </a:p>
          <a:p>
            <a:pPr eaLnBrk="1" hangingPunct="1">
              <a:lnSpc>
                <a:spcPct val="90000"/>
              </a:lnSpc>
              <a:buClr>
                <a:srgbClr val="3E8ACC"/>
              </a:buClr>
            </a:pPr>
            <a:r>
              <a:rPr lang="en-US" altLang="en-US" dirty="0"/>
              <a:t>Capacity requirements =&gt; static</a:t>
            </a:r>
            <a:endParaRPr lang="en-US" altLang="en-US" dirty="0"/>
          </a:p>
          <a:p>
            <a:pPr eaLnBrk="1" hangingPunct="1">
              <a:lnSpc>
                <a:spcPct val="90000"/>
              </a:lnSpc>
              <a:buClr>
                <a:srgbClr val="3E8ACC"/>
              </a:buClr>
            </a:pPr>
            <a:r>
              <a:rPr lang="en-US" altLang="en-US" dirty="0"/>
              <a:t>Must be in measurable terms (verifiability)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Clr>
                <a:srgbClr val="3E8ACC"/>
              </a:buClr>
            </a:pPr>
            <a:r>
              <a:rPr lang="en-US" altLang="en-US" dirty="0"/>
              <a:t>E.g. response time should be &lt;1sec in 99% of the time</a:t>
            </a: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5. Design Constraints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3E8ACC"/>
              </a:buClr>
            </a:pPr>
            <a:r>
              <a:rPr lang="en-US" altLang="en-US" dirty="0"/>
              <a:t>Factors in the client environment that restrict the choices</a:t>
            </a:r>
            <a:endParaRPr lang="en-US" altLang="en-US" dirty="0"/>
          </a:p>
          <a:p>
            <a:pPr eaLnBrk="1" hangingPunct="1">
              <a:lnSpc>
                <a:spcPct val="90000"/>
              </a:lnSpc>
              <a:buClr>
                <a:srgbClr val="3E8ACC"/>
              </a:buClr>
            </a:pPr>
            <a:r>
              <a:rPr lang="en-US" altLang="en-US" dirty="0"/>
              <a:t>Some such restrictions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Clr>
                <a:srgbClr val="3E8ACC"/>
              </a:buClr>
            </a:pPr>
            <a:r>
              <a:rPr lang="en-US" altLang="en-US" dirty="0"/>
              <a:t>Standard compliance and compatibility with other systems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Clr>
                <a:srgbClr val="3E8ACC"/>
              </a:buClr>
            </a:pPr>
            <a:r>
              <a:rPr lang="en-US" altLang="en-US" dirty="0"/>
              <a:t>Hardware Limitations</a:t>
            </a:r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5. System attributes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3E8ACC"/>
              </a:buClr>
            </a:pPr>
            <a:r>
              <a:rPr lang="en-US" dirty="0"/>
              <a:t>The requirements in this section specify the </a:t>
            </a:r>
            <a:endParaRPr lang="en-US" dirty="0"/>
          </a:p>
          <a:p>
            <a:pPr lvl="1">
              <a:buClr>
                <a:srgbClr val="3E8ACC"/>
              </a:buClr>
            </a:pPr>
            <a:r>
              <a:rPr lang="en-US" dirty="0"/>
              <a:t>Required reliability</a:t>
            </a:r>
            <a:endParaRPr lang="en-US" dirty="0"/>
          </a:p>
          <a:p>
            <a:pPr lvl="1">
              <a:buClr>
                <a:srgbClr val="3E8ACC"/>
              </a:buClr>
            </a:pPr>
            <a:r>
              <a:rPr lang="en-US" dirty="0"/>
              <a:t>Availability</a:t>
            </a:r>
            <a:endParaRPr lang="en-US" dirty="0"/>
          </a:p>
          <a:p>
            <a:pPr lvl="1">
              <a:buClr>
                <a:srgbClr val="3E8ACC"/>
              </a:buClr>
            </a:pPr>
            <a:r>
              <a:rPr lang="en-US" dirty="0"/>
              <a:t>Security and maintainability of the software system. </a:t>
            </a:r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5. Specification Language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Language should support desired characteristics of the SRS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Formal languages are precise and unambiguous but hard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Natural languages mostly used, with some structure for the document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Formal languages used for special features or in highly critical systems</a:t>
            </a: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685800"/>
            <a:ext cx="11184858" cy="5638800"/>
          </a:xfrm>
        </p:spPr>
        <p:txBody>
          <a:bodyPr>
            <a:normAutofit/>
          </a:bodyPr>
          <a:lstStyle/>
          <a:p>
            <a:r>
              <a:rPr lang="en-US" dirty="0"/>
              <a:t>1. Introduction</a:t>
            </a:r>
            <a:endParaRPr lang="en-US" dirty="0"/>
          </a:p>
          <a:p>
            <a:pPr lvl="1"/>
            <a:r>
              <a:rPr lang="en-US" dirty="0"/>
              <a:t>1.1 Purpose</a:t>
            </a:r>
            <a:endParaRPr lang="en-US" dirty="0"/>
          </a:p>
          <a:p>
            <a:pPr lvl="1"/>
            <a:r>
              <a:rPr lang="en-US" dirty="0"/>
              <a:t>1.2 Scope</a:t>
            </a:r>
            <a:endParaRPr lang="en-US" dirty="0"/>
          </a:p>
          <a:p>
            <a:pPr lvl="1"/>
            <a:r>
              <a:rPr lang="en-US" dirty="0"/>
              <a:t>1.3 Definitions</a:t>
            </a:r>
            <a:endParaRPr lang="en-US" dirty="0"/>
          </a:p>
          <a:p>
            <a:pPr lvl="1"/>
            <a:r>
              <a:rPr lang="en-US" dirty="0"/>
              <a:t>1.4 References</a:t>
            </a:r>
            <a:endParaRPr lang="en-US" dirty="0"/>
          </a:p>
          <a:p>
            <a:pPr lvl="1"/>
            <a:r>
              <a:rPr lang="en-US" dirty="0"/>
              <a:t>1.5 Overview</a:t>
            </a:r>
            <a:endParaRPr lang="en-US" dirty="0"/>
          </a:p>
          <a:p>
            <a:r>
              <a:rPr lang="en-US" dirty="0"/>
              <a:t>2. General Description</a:t>
            </a:r>
            <a:endParaRPr lang="en-US" dirty="0"/>
          </a:p>
          <a:p>
            <a:pPr lvl="1"/>
            <a:r>
              <a:rPr lang="en-US" dirty="0"/>
              <a:t>2.1 Product Perspective</a:t>
            </a:r>
            <a:endParaRPr lang="en-US" dirty="0"/>
          </a:p>
          <a:p>
            <a:pPr lvl="1"/>
            <a:r>
              <a:rPr lang="en-US" dirty="0"/>
              <a:t>2.2 Product Functions</a:t>
            </a:r>
            <a:endParaRPr lang="en-US" dirty="0"/>
          </a:p>
          <a:p>
            <a:pPr lvl="1"/>
            <a:r>
              <a:rPr lang="en-US" dirty="0"/>
              <a:t>2.3 User Characteristics</a:t>
            </a:r>
            <a:endParaRPr lang="en-US" dirty="0"/>
          </a:p>
          <a:p>
            <a:pPr lvl="1"/>
            <a:r>
              <a:rPr lang="en-US" dirty="0"/>
              <a:t>2.4 General Constraints</a:t>
            </a:r>
            <a:endParaRPr lang="en-US" dirty="0"/>
          </a:p>
          <a:p>
            <a:pPr lvl="1"/>
            <a:r>
              <a:rPr lang="en-US" dirty="0"/>
              <a:t>2.5 Assumptions and Dependencies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Structure of an SRS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533400"/>
            <a:ext cx="9525000" cy="6019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3. Specific Requirements</a:t>
            </a:r>
            <a:endParaRPr lang="en-US" dirty="0"/>
          </a:p>
          <a:p>
            <a:pPr lvl="1"/>
            <a:r>
              <a:rPr lang="en-US" dirty="0"/>
              <a:t>3.1 Functional Requirements</a:t>
            </a:r>
            <a:endParaRPr lang="en-US" dirty="0"/>
          </a:p>
          <a:p>
            <a:pPr lvl="2"/>
            <a:r>
              <a:rPr lang="en-US" dirty="0"/>
              <a:t>3.1.1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Req</a:t>
            </a:r>
            <a:r>
              <a:rPr lang="en-US" dirty="0"/>
              <a:t> 1</a:t>
            </a:r>
            <a:endParaRPr lang="en-US" dirty="0"/>
          </a:p>
          <a:p>
            <a:pPr lvl="2"/>
            <a:r>
              <a:rPr lang="en-US" dirty="0"/>
              <a:t>3.1.1.1 Introduction</a:t>
            </a:r>
            <a:endParaRPr lang="en-US" dirty="0"/>
          </a:p>
          <a:p>
            <a:pPr lvl="2"/>
            <a:r>
              <a:rPr lang="en-US" dirty="0"/>
              <a:t>3.1.1.2 Inputs</a:t>
            </a:r>
            <a:endParaRPr lang="en-US" dirty="0"/>
          </a:p>
          <a:p>
            <a:pPr lvl="2"/>
            <a:r>
              <a:rPr lang="en-US" dirty="0"/>
              <a:t>3.1.1.3 Processing</a:t>
            </a:r>
            <a:endParaRPr lang="en-US" dirty="0"/>
          </a:p>
          <a:p>
            <a:pPr lvl="2"/>
            <a:r>
              <a:rPr lang="en-US" dirty="0"/>
              <a:t>3.1.1.4 Outputs</a:t>
            </a:r>
            <a:endParaRPr lang="en-US" dirty="0"/>
          </a:p>
          <a:p>
            <a:pPr lvl="2"/>
            <a:r>
              <a:rPr lang="en-US" dirty="0"/>
              <a:t>3.1.2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Req</a:t>
            </a:r>
            <a:r>
              <a:rPr lang="en-US" dirty="0"/>
              <a:t> 2</a:t>
            </a:r>
            <a:endParaRPr lang="en-US" dirty="0"/>
          </a:p>
          <a:p>
            <a:pPr lvl="2"/>
            <a:r>
              <a:rPr lang="en-US" dirty="0"/>
              <a:t>…</a:t>
            </a:r>
            <a:endParaRPr lang="en-US" dirty="0"/>
          </a:p>
          <a:p>
            <a:pPr lvl="1"/>
            <a:r>
              <a:rPr lang="en-US" dirty="0"/>
              <a:t>3.2 External Interface Requirements</a:t>
            </a:r>
            <a:endParaRPr lang="en-US" dirty="0"/>
          </a:p>
          <a:p>
            <a:pPr lvl="2"/>
            <a:r>
              <a:rPr lang="en-US" dirty="0"/>
              <a:t>3.2.1 User Interface</a:t>
            </a:r>
            <a:endParaRPr lang="en-US" dirty="0"/>
          </a:p>
          <a:p>
            <a:pPr lvl="2"/>
            <a:r>
              <a:rPr lang="en-US" dirty="0"/>
              <a:t>3.2.2 Hardware Interfaces</a:t>
            </a:r>
            <a:endParaRPr lang="en-US" dirty="0"/>
          </a:p>
          <a:p>
            <a:pPr lvl="2"/>
            <a:r>
              <a:rPr lang="en-US" dirty="0"/>
              <a:t>3.2.3 Software Interfaces</a:t>
            </a:r>
            <a:endParaRPr lang="en-US" dirty="0"/>
          </a:p>
          <a:p>
            <a:pPr lvl="2"/>
            <a:r>
              <a:rPr lang="en-US" dirty="0"/>
              <a:t>3.2.4 Communication Interfaces</a:t>
            </a:r>
            <a:endParaRPr lang="en-US" dirty="0"/>
          </a:p>
          <a:p>
            <a:pPr lvl="1"/>
            <a:r>
              <a:rPr lang="en-US" dirty="0"/>
              <a:t>3.3 Performance Requirements</a:t>
            </a:r>
            <a:endParaRPr lang="en-US" dirty="0"/>
          </a:p>
          <a:p>
            <a:pPr lvl="1"/>
            <a:r>
              <a:rPr lang="en-US" dirty="0"/>
              <a:t>3.4 Design Constraints</a:t>
            </a:r>
            <a:endParaRPr lang="en-US" dirty="0"/>
          </a:p>
          <a:p>
            <a:pPr lvl="2"/>
            <a:r>
              <a:rPr lang="en-US" dirty="0"/>
              <a:t>3.4.1 Standards Compliance</a:t>
            </a:r>
            <a:endParaRPr lang="en-US" dirty="0"/>
          </a:p>
          <a:p>
            <a:pPr lvl="2"/>
            <a:r>
              <a:rPr lang="en-US" dirty="0"/>
              <a:t>3.4.2 Hardware Limitations</a:t>
            </a:r>
            <a:endParaRPr lang="en-US" dirty="0"/>
          </a:p>
          <a:p>
            <a:pPr lvl="1"/>
            <a:r>
              <a:rPr lang="en-US" dirty="0"/>
              <a:t>3.5 Software System Attributes</a:t>
            </a:r>
            <a:endParaRPr lang="en-US" dirty="0"/>
          </a:p>
          <a:p>
            <a:pPr lvl="2"/>
            <a:r>
              <a:rPr lang="en-US" dirty="0"/>
              <a:t>3.5.1 Security</a:t>
            </a:r>
            <a:endParaRPr lang="en-US" dirty="0"/>
          </a:p>
          <a:p>
            <a:pPr lvl="2"/>
            <a:r>
              <a:rPr lang="en-US" dirty="0"/>
              <a:t>3.5.2 Maintainability</a:t>
            </a:r>
            <a:endParaRPr lang="en-US" dirty="0"/>
          </a:p>
          <a:p>
            <a:pPr lvl="1"/>
            <a:r>
              <a:rPr lang="en-US" dirty="0"/>
              <a:t>3.6 Other Requirements</a:t>
            </a:r>
            <a:endParaRPr lang="en-US" dirty="0"/>
          </a:p>
          <a:p>
            <a:pPr lvl="2"/>
            <a:r>
              <a:rPr lang="en-US" dirty="0"/>
              <a:t>3.6.1 Database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Structure of an SRS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838200"/>
            <a:ext cx="11430000" cy="47228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 marL="228600" indent="-28829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8829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GB" altLang="en-US" sz="4000" dirty="0">
                <a:solidFill>
                  <a:srgbClr val="000099"/>
                </a:solidFill>
              </a:rPr>
              <a:t>Many projects fail: </a:t>
            </a:r>
            <a:endParaRPr lang="en-GB" altLang="en-US" sz="40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en-US" sz="3600" dirty="0">
                <a:solidFill>
                  <a:srgbClr val="000099"/>
                </a:solidFill>
              </a:rPr>
              <a:t>because we start  implementing the system:</a:t>
            </a:r>
            <a:endParaRPr lang="en-GB" altLang="en-US" sz="3600" dirty="0">
              <a:solidFill>
                <a:srgbClr val="000099"/>
              </a:solidFill>
            </a:endParaRPr>
          </a:p>
          <a:p>
            <a:pPr lvl="1">
              <a:spcBef>
                <a:spcPts val="725"/>
              </a:spcBef>
            </a:pPr>
            <a:r>
              <a:rPr lang="en-GB" altLang="en-US" sz="3600" dirty="0">
                <a:solidFill>
                  <a:srgbClr val="A50021"/>
                </a:solidFill>
              </a:rPr>
              <a:t>without determining whether we are building what the customer  really wants.</a:t>
            </a:r>
            <a:endParaRPr lang="en-GB" altLang="en-US" sz="3600" dirty="0"/>
          </a:p>
        </p:txBody>
      </p:sp>
      <p:sp>
        <p:nvSpPr>
          <p:cNvPr id="3" name="Title 1"/>
          <p:cNvSpPr txBox="1"/>
          <p:nvPr/>
        </p:nvSpPr>
        <p:spPr>
          <a:xfrm>
            <a:off x="767408" y="-2290"/>
            <a:ext cx="10950850" cy="406954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Why project fails?</a:t>
            </a:r>
            <a:endParaRPr 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" y="136"/>
            <a:ext cx="12189708" cy="68577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0" y="1943928"/>
            <a:ext cx="12192000" cy="2296873"/>
          </a:xfrm>
          <a:prstGeom prst="rect">
            <a:avLst/>
          </a:prstGeom>
          <a:solidFill>
            <a:srgbClr val="176B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70" dirty="0"/>
              <a:t>Requirement Specification</a:t>
            </a:r>
            <a:endParaRPr lang="en-US" sz="5470" dirty="0"/>
          </a:p>
          <a:p>
            <a:pPr algn="ctr"/>
            <a:r>
              <a:rPr lang="en-US" sz="5470" dirty="0"/>
              <a:t>(Template and Case Study)</a:t>
            </a:r>
            <a:endParaRPr lang="en-US" sz="54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524000" y="2514600"/>
            <a:ext cx="2026917" cy="1905000"/>
            <a:chOff x="1524000" y="2514600"/>
            <a:chExt cx="2026917" cy="1905000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1600200" y="2743200"/>
            <a:ext cx="1950717" cy="1645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Document" showAsIcon="1" r:id="rId1" imgW="914400" imgH="771525" progId="Word.Document.8">
                    <p:embed/>
                  </p:oleObj>
                </mc:Choice>
                <mc:Fallback>
                  <p:oleObj name="Document" showAsIcon="1" r:id="rId1" imgW="914400" imgH="771525" progId="Word.Document.8">
                    <p:embed/>
                    <p:pic>
                      <p:nvPicPr>
                        <p:cNvPr id="0" name="Picture 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00200" y="2743200"/>
                          <a:ext cx="1950717" cy="16459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: Rounded Corners 8"/>
            <p:cNvSpPr/>
            <p:nvPr/>
          </p:nvSpPr>
          <p:spPr>
            <a:xfrm>
              <a:off x="1524000" y="2514600"/>
              <a:ext cx="2011680" cy="1905000"/>
            </a:xfrm>
            <a:prstGeom prst="roundRect">
              <a:avLst>
                <a:gd name="adj" fmla="val 1158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05400" y="2514600"/>
            <a:ext cx="2011680" cy="1905000"/>
            <a:chOff x="5105400" y="2514600"/>
            <a:chExt cx="2011680" cy="1905000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5143500" y="2743200"/>
            <a:ext cx="1950717" cy="1645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Acrobat Document" showAsIcon="1" r:id="rId3" imgW="914400" imgH="771525" progId="AcroExch.Document.DC">
                    <p:embed/>
                  </p:oleObj>
                </mc:Choice>
                <mc:Fallback>
                  <p:oleObj name="Acrobat Document" showAsIcon="1" r:id="rId3" imgW="914400" imgH="771525" progId="AcroExch.Document.DC">
                    <p:embed/>
                    <p:pic>
                      <p:nvPicPr>
                        <p:cNvPr id="0" name="Picture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143500" y="2743200"/>
                          <a:ext cx="1950717" cy="16459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: Rounded Corners 9"/>
            <p:cNvSpPr/>
            <p:nvPr/>
          </p:nvSpPr>
          <p:spPr>
            <a:xfrm>
              <a:off x="5105400" y="2514600"/>
              <a:ext cx="2011680" cy="1905000"/>
            </a:xfrm>
            <a:prstGeom prst="roundRect">
              <a:avLst>
                <a:gd name="adj" fmla="val 1158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686800" y="2514600"/>
            <a:ext cx="2011680" cy="1905000"/>
            <a:chOff x="8686800" y="2514600"/>
            <a:chExt cx="2011680" cy="1905000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8686800" y="2743200"/>
            <a:ext cx="1950717" cy="1645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Worksheet" showAsIcon="1" r:id="rId5" imgW="914400" imgH="771525" progId="Excel.Sheet.12">
                    <p:embed/>
                  </p:oleObj>
                </mc:Choice>
                <mc:Fallback>
                  <p:oleObj name="Worksheet" showAsIcon="1" r:id="rId5" imgW="914400" imgH="771525" progId="Excel.Sheet.12">
                    <p:embed/>
                    <p:pic>
                      <p:nvPicPr>
                        <p:cNvPr id="0" name="Picture 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686800" y="2743200"/>
                          <a:ext cx="1950717" cy="16459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: Rounded Corners 10"/>
            <p:cNvSpPr/>
            <p:nvPr/>
          </p:nvSpPr>
          <p:spPr>
            <a:xfrm>
              <a:off x="8686800" y="2514600"/>
              <a:ext cx="2011680" cy="1905000"/>
            </a:xfrm>
            <a:prstGeom prst="roundRect">
              <a:avLst>
                <a:gd name="adj" fmla="val 1158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Validation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685800"/>
            <a:ext cx="11665296" cy="569552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During validation, the work products produced as a result of requirements engineering are assessed for quality</a:t>
            </a:r>
            <a:endParaRPr lang="en-US" dirty="0"/>
          </a:p>
          <a:p>
            <a:r>
              <a:rPr lang="en-US" dirty="0"/>
              <a:t>The specification is examined to ensure that</a:t>
            </a:r>
            <a:endParaRPr lang="en-US" dirty="0"/>
          </a:p>
          <a:p>
            <a:pPr lvl="1"/>
            <a:r>
              <a:rPr lang="en-US" dirty="0"/>
              <a:t>all software requirements have been stated unambiguously</a:t>
            </a:r>
            <a:endParaRPr lang="en-US" dirty="0"/>
          </a:p>
          <a:p>
            <a:pPr lvl="1"/>
            <a:r>
              <a:rPr lang="en-US" dirty="0"/>
              <a:t>inconsistencies, omissions, and errors have been detected and corrected</a:t>
            </a:r>
            <a:endParaRPr lang="en-US" dirty="0"/>
          </a:p>
          <a:p>
            <a:pPr lvl="1"/>
            <a:r>
              <a:rPr lang="en-US" dirty="0"/>
              <a:t>the work products conform to the standards established for the process, the project, and the product</a:t>
            </a:r>
            <a:endParaRPr lang="en-US" dirty="0"/>
          </a:p>
          <a:p>
            <a:r>
              <a:rPr lang="en-US" dirty="0"/>
              <a:t>The formal technical review serves as the primary requirements validation mechanism</a:t>
            </a:r>
            <a:endParaRPr lang="en-US" dirty="0"/>
          </a:p>
          <a:p>
            <a:pPr lvl="1"/>
            <a:r>
              <a:rPr lang="en-US" dirty="0"/>
              <a:t>Members include software engineers, customers, users, and other stakeholders</a:t>
            </a:r>
            <a:endParaRPr lang="en-US" dirty="0"/>
          </a:p>
          <a:p>
            <a:r>
              <a:rPr lang="en-US" dirty="0"/>
              <a:t>Do any requirements conflict with other requirements?</a:t>
            </a:r>
            <a:endParaRPr lang="en-US" dirty="0"/>
          </a:p>
          <a:p>
            <a:r>
              <a:rPr lang="en-US" dirty="0"/>
              <a:t>Is each requirement achievable in the technical environment that will house the system or product?</a:t>
            </a:r>
            <a:endParaRPr lang="en-US" dirty="0"/>
          </a:p>
          <a:p>
            <a:r>
              <a:rPr lang="en-US" dirty="0"/>
              <a:t>Is each requirement testable, once implemented?</a:t>
            </a:r>
            <a:endParaRPr lang="en-US" dirty="0"/>
          </a:p>
          <a:p>
            <a:pPr lvl="1"/>
            <a:r>
              <a:rPr lang="en-US" dirty="0"/>
              <a:t>Approaches: Demonstration, actual test, analysis, or inspection</a:t>
            </a:r>
            <a:endParaRPr lang="en-US" dirty="0"/>
          </a:p>
          <a:p>
            <a:r>
              <a:rPr lang="en-US" dirty="0"/>
              <a:t>Does the requirements model properly reflect the information, function, and behavior of the system to be built?</a:t>
            </a:r>
            <a:endParaRPr lang="en-US" dirty="0"/>
          </a:p>
          <a:p>
            <a:r>
              <a:rPr lang="en-US" dirty="0"/>
              <a:t>Has the requirements model been “partitioned” in a way that exposes progressively more detailed information about the system?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Requirements Management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requirements management, the project team performs a set of activities to identify, control, and track requirements and changes to the requirements at any time as the project proceeds</a:t>
            </a:r>
            <a:endParaRPr lang="en-US" dirty="0"/>
          </a:p>
          <a:p>
            <a:r>
              <a:rPr lang="en-US" dirty="0"/>
              <a:t>Each requirement is assigned a unique identifier</a:t>
            </a:r>
            <a:endParaRPr lang="en-US" dirty="0"/>
          </a:p>
          <a:p>
            <a:r>
              <a:rPr lang="en-US" dirty="0"/>
              <a:t>The requirements are then placed into one or more traceability tables</a:t>
            </a:r>
            <a:endParaRPr lang="en-US" dirty="0"/>
          </a:p>
          <a:p>
            <a:r>
              <a:rPr lang="en-US" dirty="0"/>
              <a:t>These tables may be stored in a database that relate features, sources, dependencies, subsystems, and interfaces to the requirements</a:t>
            </a:r>
            <a:endParaRPr lang="en-US" dirty="0"/>
          </a:p>
          <a:p>
            <a:r>
              <a:rPr lang="en-US" dirty="0"/>
              <a:t>A requirements traceability table is also placed at the end of the software requirements specification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4664"/>
            <a:ext cx="12192000" cy="612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requirement management table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37984"/>
            <a:ext cx="7341227" cy="603504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SRS users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63" y="465152"/>
            <a:ext cx="6327437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Requirement engineering practices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105400" y="1554163"/>
            <a:ext cx="6629399" cy="4389437"/>
          </a:xfrm>
        </p:spPr>
        <p:txBody>
          <a:bodyPr>
            <a:normAutofit/>
          </a:bodyPr>
          <a:lstStyle/>
          <a:p>
            <a:pPr marL="411480">
              <a:buFont typeface="Wingdings" panose="05000000000000000000"/>
              <a:buChar char=""/>
              <a:defRPr/>
            </a:pPr>
            <a:r>
              <a:rPr lang="en-US" dirty="0"/>
              <a:t>Process is not linear, it is iterative and parallel</a:t>
            </a:r>
            <a:endParaRPr lang="en-US" dirty="0"/>
          </a:p>
          <a:p>
            <a:pPr marL="411480">
              <a:buFont typeface="Wingdings" panose="05000000000000000000"/>
              <a:buChar char=""/>
              <a:defRPr/>
            </a:pPr>
            <a:r>
              <a:rPr lang="en-US" dirty="0"/>
              <a:t>Overlap between phases - some parts may be analyzed and specified </a:t>
            </a:r>
            <a:endParaRPr lang="en-US" dirty="0"/>
          </a:p>
          <a:p>
            <a:pPr marL="411480">
              <a:buFont typeface="Wingdings" panose="05000000000000000000"/>
              <a:buChar char=""/>
              <a:defRPr/>
            </a:pPr>
            <a:r>
              <a:rPr lang="en-US" dirty="0"/>
              <a:t>Specification itself may help analysis</a:t>
            </a:r>
            <a:endParaRPr lang="en-US" dirty="0"/>
          </a:p>
          <a:p>
            <a:pPr marL="411480">
              <a:buFont typeface="Wingdings" panose="05000000000000000000"/>
              <a:buChar char=""/>
              <a:defRPr/>
            </a:pPr>
            <a:r>
              <a:rPr lang="en-US" dirty="0"/>
              <a:t>Validation can show gaps that can lead to further analysis and spec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219200" y="76200"/>
            <a:ext cx="7772400" cy="5181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 panose="05020102010507070707"/>
              <a:buChar char=""/>
              <a:defRPr/>
            </a:pPr>
            <a:endParaRPr lang="en-US" sz="2800" dirty="0"/>
          </a:p>
        </p:txBody>
      </p:sp>
      <p:sp>
        <p:nvSpPr>
          <p:cNvPr id="18439" name="Oval 4"/>
          <p:cNvSpPr>
            <a:spLocks noChangeArrowheads="1"/>
          </p:cNvSpPr>
          <p:nvPr/>
        </p:nvSpPr>
        <p:spPr bwMode="auto">
          <a:xfrm>
            <a:off x="457200" y="1143000"/>
            <a:ext cx="1524000" cy="914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400" dirty="0">
                <a:latin typeface="Times New Roman" panose="02020603050405020304" pitchFamily="18" charset="0"/>
              </a:rPr>
              <a:t>needs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8440" name="Rectangle 5"/>
          <p:cNvSpPr>
            <a:spLocks noChangeArrowheads="1"/>
          </p:cNvSpPr>
          <p:nvPr/>
        </p:nvSpPr>
        <p:spPr bwMode="auto">
          <a:xfrm>
            <a:off x="1981200" y="2438400"/>
            <a:ext cx="1752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Analysis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8441" name="Rectangle 6"/>
          <p:cNvSpPr>
            <a:spLocks noChangeArrowheads="1"/>
          </p:cNvSpPr>
          <p:nvPr/>
        </p:nvSpPr>
        <p:spPr bwMode="auto">
          <a:xfrm>
            <a:off x="1981200" y="3276600"/>
            <a:ext cx="1752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Specification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8442" name="Rectangle 7"/>
          <p:cNvSpPr>
            <a:spLocks noChangeArrowheads="1"/>
          </p:cNvSpPr>
          <p:nvPr/>
        </p:nvSpPr>
        <p:spPr bwMode="auto">
          <a:xfrm>
            <a:off x="1981200" y="4267200"/>
            <a:ext cx="1752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Validation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8443" name="Line 8"/>
          <p:cNvSpPr>
            <a:spLocks noChangeShapeType="1"/>
          </p:cNvSpPr>
          <p:nvPr/>
        </p:nvSpPr>
        <p:spPr bwMode="auto">
          <a:xfrm>
            <a:off x="2819400" y="4800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Line 9"/>
          <p:cNvSpPr>
            <a:spLocks noChangeShapeType="1"/>
          </p:cNvSpPr>
          <p:nvPr/>
        </p:nvSpPr>
        <p:spPr bwMode="auto">
          <a:xfrm>
            <a:off x="2819400" y="2895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Line 10"/>
          <p:cNvSpPr>
            <a:spLocks noChangeShapeType="1"/>
          </p:cNvSpPr>
          <p:nvPr/>
        </p:nvSpPr>
        <p:spPr bwMode="auto">
          <a:xfrm>
            <a:off x="2819400" y="3810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Line 11"/>
          <p:cNvSpPr>
            <a:spLocks noChangeShapeType="1"/>
          </p:cNvSpPr>
          <p:nvPr/>
        </p:nvSpPr>
        <p:spPr bwMode="auto">
          <a:xfrm>
            <a:off x="1905000" y="18288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Line 12"/>
          <p:cNvSpPr>
            <a:spLocks noChangeShapeType="1"/>
          </p:cNvSpPr>
          <p:nvPr/>
        </p:nvSpPr>
        <p:spPr bwMode="auto">
          <a:xfrm flipH="1">
            <a:off x="1600200" y="3505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Line 13"/>
          <p:cNvSpPr>
            <a:spLocks noChangeShapeType="1"/>
          </p:cNvSpPr>
          <p:nvPr/>
        </p:nvSpPr>
        <p:spPr bwMode="auto">
          <a:xfrm flipV="1">
            <a:off x="1600200" y="2667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Line 14"/>
          <p:cNvSpPr>
            <a:spLocks noChangeShapeType="1"/>
          </p:cNvSpPr>
          <p:nvPr/>
        </p:nvSpPr>
        <p:spPr bwMode="auto">
          <a:xfrm>
            <a:off x="1600200" y="2667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Line 15"/>
          <p:cNvSpPr>
            <a:spLocks noChangeShapeType="1"/>
          </p:cNvSpPr>
          <p:nvPr/>
        </p:nvSpPr>
        <p:spPr bwMode="auto">
          <a:xfrm>
            <a:off x="3733800" y="4495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Line 16"/>
          <p:cNvSpPr>
            <a:spLocks noChangeShapeType="1"/>
          </p:cNvSpPr>
          <p:nvPr/>
        </p:nvSpPr>
        <p:spPr bwMode="auto">
          <a:xfrm flipV="1">
            <a:off x="4191000" y="26670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Line 17"/>
          <p:cNvSpPr>
            <a:spLocks noChangeShapeType="1"/>
          </p:cNvSpPr>
          <p:nvPr/>
        </p:nvSpPr>
        <p:spPr bwMode="auto">
          <a:xfrm flipH="1">
            <a:off x="3733800" y="3505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Line 18"/>
          <p:cNvSpPr>
            <a:spLocks noChangeShapeType="1"/>
          </p:cNvSpPr>
          <p:nvPr/>
        </p:nvSpPr>
        <p:spPr bwMode="auto">
          <a:xfrm flipH="1">
            <a:off x="3733800" y="2667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956560" y="497840"/>
          <a:ext cx="14630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Initiation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Elicitation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Elaboration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Negotiation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Arrow: Down 2"/>
          <p:cNvSpPr/>
          <p:nvPr/>
        </p:nvSpPr>
        <p:spPr>
          <a:xfrm rot="2298947">
            <a:off x="3281448" y="1995816"/>
            <a:ext cx="451790" cy="457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Informal Approach to Analysis</a:t>
            </a: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No defined methodology; info obtained through analysis, observation, interaction, discussions,…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No formal model of the system built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Obtained info organized in the SRS; SRS reviewed with clients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Relies on analyst experience and feedback from clients in reviews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Useful in many contexts</a:t>
            </a:r>
            <a:endParaRPr lang="en-US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" y="136"/>
            <a:ext cx="12189708" cy="68577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0" y="1943928"/>
            <a:ext cx="12192000" cy="2296873"/>
          </a:xfrm>
          <a:prstGeom prst="rect">
            <a:avLst/>
          </a:prstGeom>
          <a:solidFill>
            <a:srgbClr val="176B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70" dirty="0"/>
              <a:t>Analysis Model</a:t>
            </a:r>
            <a:endParaRPr lang="en-US" sz="547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11582400" cy="5287963"/>
          </a:xfrm>
        </p:spPr>
        <p:txBody>
          <a:bodyPr/>
          <a:lstStyle/>
          <a:p>
            <a:r>
              <a:rPr lang="en-GB" sz="2800" dirty="0"/>
              <a:t>A model is an abstract view of a system</a:t>
            </a:r>
            <a:endParaRPr lang="en-US" sz="2800" dirty="0"/>
          </a:p>
          <a:p>
            <a:r>
              <a:rPr lang="en-US" sz="2800" dirty="0"/>
              <a:t>We create a model to gain better understanding of an entity, for example a model of a plane is a small plane. </a:t>
            </a:r>
            <a:endParaRPr lang="en-US" sz="2800" dirty="0"/>
          </a:p>
          <a:p>
            <a:r>
              <a:rPr lang="en-US" sz="2800" dirty="0"/>
              <a:t>When the entity is software, the model takes a different form.</a:t>
            </a:r>
            <a:endParaRPr lang="en-US" sz="2800" dirty="0"/>
          </a:p>
          <a:p>
            <a:endParaRPr lang="ar-SA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767408" y="-2290"/>
            <a:ext cx="10950850" cy="406954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An example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404664"/>
            <a:ext cx="12192000" cy="6126480"/>
            <a:chOff x="0" y="404664"/>
            <a:chExt cx="12192000" cy="6126480"/>
          </a:xfrm>
        </p:grpSpPr>
        <p:sp>
          <p:nvSpPr>
            <p:cNvPr id="8" name="Rectangle 7"/>
            <p:cNvSpPr/>
            <p:nvPr/>
          </p:nvSpPr>
          <p:spPr>
            <a:xfrm>
              <a:off x="0" y="404664"/>
              <a:ext cx="12192000" cy="6126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285" y="526980"/>
              <a:ext cx="6299622" cy="5943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590800" y="484176"/>
              <a:ext cx="7239000" cy="596916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838201"/>
            <a:ext cx="8001000" cy="530225"/>
          </a:xfrm>
        </p:spPr>
        <p:txBody>
          <a:bodyPr/>
          <a:lstStyle/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Analysis Model Objectives</a:t>
            </a:r>
            <a:endParaRPr lang="en-US" altLang="en-US">
              <a:cs typeface="Times New Roman" panose="02020603050405020304" pitchFamily="18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838201"/>
            <a:ext cx="11184858" cy="5562599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spcAft>
                <a:spcPct val="30000"/>
              </a:spcAft>
              <a:buFont typeface="Wingdings 2" panose="05020102010507070707" pitchFamily="18" charset="2"/>
              <a:buChar char="¾"/>
            </a:pPr>
            <a:r>
              <a:rPr lang="en-US" altLang="en-US" sz="2400" dirty="0">
                <a:cs typeface="Times New Roman" panose="02020603050405020304" pitchFamily="18" charset="0"/>
              </a:rPr>
              <a:t>Three Primary Objectives: 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80000"/>
              </a:lnSpc>
              <a:spcAft>
                <a:spcPct val="30000"/>
              </a:spcAft>
            </a:pPr>
            <a:r>
              <a:rPr lang="en-US" altLang="en-US" dirty="0">
                <a:cs typeface="Times New Roman" panose="02020603050405020304" pitchFamily="18" charset="0"/>
              </a:rPr>
              <a:t>Describe what the customer requires. 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80000"/>
              </a:lnSpc>
              <a:spcAft>
                <a:spcPct val="30000"/>
              </a:spcAft>
            </a:pPr>
            <a:r>
              <a:rPr lang="en-US" altLang="en-US" dirty="0">
                <a:cs typeface="Times New Roman" panose="02020603050405020304" pitchFamily="18" charset="0"/>
              </a:rPr>
              <a:t>Establish a basis for the creation of a software design. 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80000"/>
              </a:lnSpc>
              <a:spcAft>
                <a:spcPct val="30000"/>
              </a:spcAft>
            </a:pPr>
            <a:r>
              <a:rPr lang="en-US" altLang="en-US" dirty="0">
                <a:cs typeface="Times New Roman" panose="02020603050405020304" pitchFamily="18" charset="0"/>
              </a:rPr>
              <a:t>Devise a set of requirements that can be validated once the software is built.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ct val="3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Its bridges the gap between a system-level description that describes overall system functionality and a software design.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en-US" sz="2400" b="1" dirty="0">
                <a:cs typeface="Times New Roman" panose="02020603050405020304" pitchFamily="18" charset="0"/>
              </a:rPr>
              <a:t>Guidelines :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Graphics should be used whenever possible. 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Differentiate between the logical (essential) and physical (implementation) considerations. 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67408" y="-2290"/>
            <a:ext cx="10950850" cy="40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dirty="0"/>
              <a:t>Analysis Modeling Objectives</a:t>
            </a:r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Analysis Model - A Bridge </a:t>
            </a:r>
            <a:endParaRPr lang="en-US" altLang="en-US"/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57" y="914400"/>
            <a:ext cx="9217151" cy="448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098675" y="536576"/>
            <a:ext cx="8001000" cy="758825"/>
          </a:xfrm>
        </p:spPr>
        <p:txBody>
          <a:bodyPr/>
          <a:lstStyle/>
          <a:p>
            <a:pPr eaLnBrk="1" hangingPunct="1"/>
            <a:r>
              <a:rPr lang="en-US" altLang="en-US"/>
              <a:t>Analysis Rules of Thumb</a:t>
            </a:r>
            <a:endParaRPr lang="en-US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11430000" cy="5715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spcAft>
                <a:spcPct val="2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The model should focus on requirements that are visible within the problem or business domain. The level of abstraction should be relatively high. – Don’t get bogged into the details.</a:t>
            </a:r>
            <a:endParaRPr lang="en-US" altLang="en-US" sz="2400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ts val="300"/>
              </a:spcBef>
              <a:spcAft>
                <a:spcPct val="2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Each element of the analysis model should add to an overall understanding of software requirements and provide insight into the information domain, function and behavior of the system.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Delay consideration of infrastructure and other non-functional models until design. 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Minimize coupling throughout the system.  - If level of interconnectedness is high, efforts should be made to reduce it.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Assured that the analysis model provides value to all stakeholders. – business stakeholder should validate requirement, Designers should use the model as a basis for design. 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>
                <a:cs typeface="Times New Roman" panose="02020603050405020304" pitchFamily="18" charset="0"/>
              </a:rPr>
              <a:t>Keep the model as simple as it can be.  - No need to use additional diagram and use notations.</a:t>
            </a:r>
            <a:endParaRPr lang="en-US" altLang="en-US" sz="2400" dirty="0"/>
          </a:p>
        </p:txBody>
      </p:sp>
      <p:sp>
        <p:nvSpPr>
          <p:cNvPr id="4" name="Title 1"/>
          <p:cNvSpPr txBox="1"/>
          <p:nvPr/>
        </p:nvSpPr>
        <p:spPr>
          <a:xfrm>
            <a:off x="767408" y="-2290"/>
            <a:ext cx="10950850" cy="40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Requirement Modeling Rules of Thumb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Elements of Analysis model</a:t>
            </a:r>
            <a:endParaRPr lang="en-US" alt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4281" y="762000"/>
            <a:ext cx="11665296" cy="5619328"/>
          </a:xfrm>
        </p:spPr>
        <p:txBody>
          <a:bodyPr>
            <a:normAutofit/>
          </a:bodyPr>
          <a:lstStyle/>
          <a:p>
            <a:pPr marL="571500" indent="-571500"/>
            <a:r>
              <a:rPr lang="en-US" altLang="en-US" sz="2400" dirty="0"/>
              <a:t>There are two approaches</a:t>
            </a:r>
            <a:endParaRPr lang="en-US" altLang="en-US" sz="2400" dirty="0"/>
          </a:p>
          <a:p>
            <a:pPr marL="967105" lvl="1" indent="-495300">
              <a:buFont typeface="Wingdings" panose="05000000000000000000" pitchFamily="2" charset="2"/>
              <a:buAutoNum type="arabicPeriod"/>
            </a:pPr>
            <a:r>
              <a:rPr lang="en-US" altLang="en-US" dirty="0"/>
              <a:t>Structured Analysis:- </a:t>
            </a:r>
            <a:endParaRPr lang="en-US" altLang="en-US" dirty="0"/>
          </a:p>
          <a:p>
            <a:pPr marL="1348105" lvl="2" indent="-438150">
              <a:buFont typeface="Wingdings" panose="05000000000000000000" pitchFamily="2" charset="2"/>
              <a:buChar char="n"/>
            </a:pPr>
            <a:r>
              <a:rPr lang="en-US" altLang="en-US" sz="2400" u="sng" dirty="0"/>
              <a:t>Data objects</a:t>
            </a:r>
            <a:r>
              <a:rPr lang="en-US" altLang="en-US" sz="2400" dirty="0"/>
              <a:t> are modeled in a way that defines their </a:t>
            </a:r>
            <a:r>
              <a:rPr lang="en-US" altLang="en-US" sz="2400" u="sng" dirty="0"/>
              <a:t>attributes and relationships</a:t>
            </a:r>
            <a:r>
              <a:rPr lang="en-US" altLang="en-US" sz="2400" dirty="0"/>
              <a:t>.</a:t>
            </a:r>
            <a:endParaRPr lang="en-US" altLang="en-US" sz="2400" dirty="0"/>
          </a:p>
          <a:p>
            <a:pPr marL="1348105" lvl="2" indent="-438150">
              <a:buFont typeface="Wingdings" panose="05000000000000000000" pitchFamily="2" charset="2"/>
              <a:buChar char="n"/>
            </a:pPr>
            <a:r>
              <a:rPr lang="en-US" altLang="en-US" sz="2400" u="sng" dirty="0"/>
              <a:t>Processes</a:t>
            </a:r>
            <a:r>
              <a:rPr lang="en-US" altLang="en-US" sz="2400" dirty="0"/>
              <a:t> that manipulate data objects in a manner that shows how they </a:t>
            </a:r>
            <a:r>
              <a:rPr lang="en-US" altLang="en-US" sz="2400" u="sng" dirty="0"/>
              <a:t>transform data</a:t>
            </a:r>
            <a:r>
              <a:rPr lang="en-US" altLang="en-US" sz="2400" dirty="0"/>
              <a:t> as data objects flow </a:t>
            </a:r>
            <a:r>
              <a:rPr lang="en-US" altLang="en-US" sz="2400" u="sng" dirty="0"/>
              <a:t>through the systems.</a:t>
            </a:r>
            <a:endParaRPr lang="en-US" altLang="en-US" sz="2400" u="sng" dirty="0"/>
          </a:p>
          <a:p>
            <a:pPr marL="967105" lvl="1" indent="-495300">
              <a:buFont typeface="Wingdings" panose="05000000000000000000" pitchFamily="2" charset="2"/>
              <a:buAutoNum type="arabicPeriod"/>
            </a:pPr>
            <a:r>
              <a:rPr lang="en-US" altLang="en-US" dirty="0"/>
              <a:t>Object Oriented Analysis :-</a:t>
            </a:r>
            <a:endParaRPr lang="en-US" altLang="en-US" dirty="0"/>
          </a:p>
          <a:p>
            <a:pPr marL="1348105" lvl="2" indent="-438150">
              <a:buFont typeface="Wingdings" panose="05000000000000000000" pitchFamily="2" charset="2"/>
              <a:buChar char="n"/>
            </a:pPr>
            <a:r>
              <a:rPr lang="en-US" altLang="en-US" sz="2400" dirty="0"/>
              <a:t>Focuses on the definition of </a:t>
            </a:r>
            <a:r>
              <a:rPr lang="en-US" altLang="en-US" sz="2400" u="sng" dirty="0"/>
              <a:t>classes </a:t>
            </a:r>
            <a:r>
              <a:rPr lang="en-US" altLang="en-US" sz="2400" dirty="0"/>
              <a:t>and the manner in which they collaborate with one another.</a:t>
            </a:r>
            <a:endParaRPr lang="en-US" altLang="en-US" sz="2400" dirty="0"/>
          </a:p>
          <a:p>
            <a:pPr marL="1348105" lvl="2" indent="-438150">
              <a:buFont typeface="Wingdings" panose="05000000000000000000" pitchFamily="2" charset="2"/>
              <a:buChar char="n"/>
            </a:pPr>
            <a:r>
              <a:rPr lang="en-US" altLang="en-US" sz="2400" u="sng" dirty="0"/>
              <a:t>UML is predominantly</a:t>
            </a:r>
            <a:r>
              <a:rPr lang="en-US" altLang="en-US" sz="2400" dirty="0"/>
              <a:t> object oriented. 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Elements of Analysis model</a:t>
            </a:r>
            <a:endParaRPr lang="en-US" altLang="en-US"/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415925" y="5898192"/>
            <a:ext cx="4537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1" dirty="0"/>
              <a:t>CRC</a:t>
            </a:r>
            <a:r>
              <a:rPr lang="en-US" altLang="en-US" dirty="0"/>
              <a:t>-Class Responsibility Collaborator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7" y="589920"/>
            <a:ext cx="6452643" cy="521208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010400" y="890414"/>
            <a:ext cx="4888266" cy="5007778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Flow-oriented modeling</a:t>
            </a:r>
            <a:r>
              <a:rPr lang="en-US" sz="2400" dirty="0"/>
              <a:t> – provides an indication of how data objects are transformed by a set of processing functions</a:t>
            </a:r>
            <a:endParaRPr lang="en-US" sz="2400" dirty="0"/>
          </a:p>
          <a:p>
            <a:r>
              <a:rPr lang="en-US" sz="2400" b="1" u="sng" dirty="0"/>
              <a:t>Scenario-based modeling</a:t>
            </a:r>
            <a:r>
              <a:rPr lang="en-US" sz="2400" dirty="0"/>
              <a:t> – represents the system from the user's point of view</a:t>
            </a:r>
            <a:endParaRPr lang="en-US" sz="2400" dirty="0"/>
          </a:p>
          <a:p>
            <a:r>
              <a:rPr lang="en-US" sz="2400" b="1" u="sng" dirty="0"/>
              <a:t>Class-based modeling</a:t>
            </a:r>
            <a:r>
              <a:rPr lang="en-US" sz="2400" dirty="0"/>
              <a:t> – defines objects, attributes, and relationships</a:t>
            </a:r>
            <a:endParaRPr lang="en-US" sz="2400" dirty="0"/>
          </a:p>
          <a:p>
            <a:r>
              <a:rPr lang="en-US" sz="2400" b="1" u="sng" dirty="0"/>
              <a:t>Behavioral modeling</a:t>
            </a:r>
            <a:r>
              <a:rPr lang="en-US" sz="2400" dirty="0"/>
              <a:t> – depicts the states of the classes and the impact of events on these states</a:t>
            </a:r>
            <a:endParaRPr lang="en-US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4664"/>
            <a:ext cx="12192000" cy="612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Structured vs OO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57" y="871180"/>
            <a:ext cx="9402487" cy="5115639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9" y="690180"/>
            <a:ext cx="8221222" cy="5477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762000"/>
            <a:ext cx="10433992" cy="533400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3E8ACC"/>
              </a:buClr>
              <a:defRPr/>
            </a:pPr>
            <a:r>
              <a:rPr lang="en-US" dirty="0"/>
              <a:t>A problem of scale</a:t>
            </a:r>
            <a:endParaRPr lang="en-US" dirty="0"/>
          </a:p>
          <a:p>
            <a:pPr marL="735965" lvl="1" indent="-342900">
              <a:defRPr/>
            </a:pPr>
            <a:r>
              <a:rPr lang="en-US" b="1" dirty="0"/>
              <a:t>For small scale: </a:t>
            </a:r>
            <a:r>
              <a:rPr lang="en-US" dirty="0"/>
              <a:t>understand and specifying requirements is easy</a:t>
            </a:r>
            <a:endParaRPr lang="en-US" dirty="0"/>
          </a:p>
          <a:p>
            <a:pPr marL="735965" lvl="1" indent="-342900">
              <a:defRPr/>
            </a:pPr>
            <a:r>
              <a:rPr lang="en-US" b="1" dirty="0"/>
              <a:t>For large scale:  </a:t>
            </a:r>
            <a:r>
              <a:rPr lang="en-US" dirty="0"/>
              <a:t>very hard; probably the hardest, most problematic and error prone</a:t>
            </a:r>
            <a:br>
              <a:rPr lang="en-US" dirty="0"/>
            </a:br>
            <a:endParaRPr lang="en-US" dirty="0"/>
          </a:p>
          <a:p>
            <a:pPr marL="457200" indent="-457200">
              <a:buClr>
                <a:srgbClr val="3E8ACC"/>
              </a:buClr>
              <a:defRPr/>
            </a:pPr>
            <a:r>
              <a:rPr lang="en-US" dirty="0"/>
              <a:t>The requirements task:</a:t>
            </a:r>
            <a:endParaRPr lang="en-US" dirty="0"/>
          </a:p>
          <a:p>
            <a:pPr marL="735965" lvl="1" indent="-342900">
              <a:defRPr/>
            </a:pPr>
            <a:r>
              <a:rPr lang="en-US" b="1" dirty="0"/>
              <a:t>Input: </a:t>
            </a:r>
            <a:r>
              <a:rPr lang="en-US" dirty="0"/>
              <a:t>User needs in minds of people</a:t>
            </a:r>
            <a:endParaRPr lang="en-US" dirty="0"/>
          </a:p>
          <a:p>
            <a:pPr marL="735965" lvl="1" indent="-342900">
              <a:defRPr/>
            </a:pPr>
            <a:r>
              <a:rPr lang="en-US" b="1" dirty="0"/>
              <a:t>Output</a:t>
            </a:r>
            <a:r>
              <a:rPr lang="en-US" dirty="0"/>
              <a:t>: precise statement of what the future system will do   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Understand and specifying requirements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1219200"/>
            <a:ext cx="10510192" cy="4953000"/>
          </a:xfrm>
        </p:spPr>
        <p:txBody>
          <a:bodyPr/>
          <a:lstStyle/>
          <a:p>
            <a:pPr eaLnBrk="1" hangingPunct="1"/>
            <a:r>
              <a:rPr lang="en-US" altLang="en-US" dirty="0"/>
              <a:t>Identifying and specifying requirements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Necessarily involves people interaction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Cannot be automated</a:t>
            </a: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Challenges</a:t>
            </a:r>
            <a:endParaRPr 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1066800"/>
            <a:ext cx="11119792" cy="5105400"/>
          </a:xfrm>
        </p:spPr>
        <p:txBody>
          <a:bodyPr/>
          <a:lstStyle/>
          <a:p>
            <a:pPr eaLnBrk="1" hangingPunct="1"/>
            <a:r>
              <a:rPr lang="en-US" altLang="en-US" dirty="0"/>
              <a:t>What is a Requirement?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A condition or capability that must be possessed by a system (IEEE)</a:t>
            </a:r>
            <a:endParaRPr lang="en-US" altLang="en-US" sz="2800" dirty="0"/>
          </a:p>
          <a:p>
            <a:pPr eaLnBrk="1" hangingPunct="1"/>
            <a:r>
              <a:rPr lang="en-US" altLang="en-US" dirty="0"/>
              <a:t>What is the work product of the Req. phase ?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A software requirements specification (SRS) document</a:t>
            </a:r>
            <a:endParaRPr lang="en-US" altLang="en-US" dirty="0"/>
          </a:p>
          <a:p>
            <a:pPr eaLnBrk="1" hangingPunct="1"/>
            <a:r>
              <a:rPr lang="en-US" altLang="en-US" dirty="0"/>
              <a:t>What is an SRS ?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A complete specification of what the proposed system should do!</a:t>
            </a: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 (1/2)</a:t>
            </a:r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838200"/>
            <a:ext cx="10950850" cy="5410200"/>
          </a:xfrm>
        </p:spPr>
        <p:txBody>
          <a:bodyPr/>
          <a:lstStyle/>
          <a:p>
            <a:pPr eaLnBrk="1" hangingPunct="1"/>
            <a:r>
              <a:rPr lang="en-US" altLang="en-US" dirty="0"/>
              <a:t>Requirements understanding is hard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Visualizing a future system is difficult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Capability of the future system not clear, hence needs not clear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Requirements change with time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…</a:t>
            </a:r>
            <a:endParaRPr lang="en-US" altLang="en-US" dirty="0"/>
          </a:p>
          <a:p>
            <a:pPr eaLnBrk="1" hangingPunct="1"/>
            <a:r>
              <a:rPr lang="en-US" altLang="en-US" dirty="0"/>
              <a:t>Essential to do a proper analysis and specification of requirements</a:t>
            </a: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 (2/2)</a:t>
            </a: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16736</Words>
  <Application>WPS Presentation</Application>
  <PresentationFormat>Widescreen</PresentationFormat>
  <Paragraphs>526</Paragraphs>
  <Slides>56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78" baseType="lpstr">
      <vt:lpstr>Arial</vt:lpstr>
      <vt:lpstr>SimSun</vt:lpstr>
      <vt:lpstr>Wingdings</vt:lpstr>
      <vt:lpstr>Calibri Light</vt:lpstr>
      <vt:lpstr>Open Sans</vt:lpstr>
      <vt:lpstr>Calibri</vt:lpstr>
      <vt:lpstr>Microsoft YaHei</vt:lpstr>
      <vt:lpstr>Arial Unicode MS</vt:lpstr>
      <vt:lpstr>Wingdings 2</vt:lpstr>
      <vt:lpstr>Wingdings</vt:lpstr>
      <vt:lpstr>Wingdings 2</vt:lpstr>
      <vt:lpstr>Tahoma</vt:lpstr>
      <vt:lpstr>Times New Roman</vt:lpstr>
      <vt:lpstr>Symbol</vt:lpstr>
      <vt:lpstr>Verdana</vt:lpstr>
      <vt:lpstr>Segoe Print</vt:lpstr>
      <vt:lpstr>2_Custom Design</vt:lpstr>
      <vt:lpstr>3_Custom Design</vt:lpstr>
      <vt:lpstr>4_Custom Design</vt:lpstr>
      <vt:lpstr>Word.Document.8</vt:lpstr>
      <vt:lpstr>AcroExch.Document.DC</vt:lpstr>
      <vt:lpstr>Excel.Sheet.12</vt:lpstr>
      <vt:lpstr>SOFTWARE REQUIREMENT ANALYSIS</vt:lpstr>
      <vt:lpstr>PowerPoint 演示文稿</vt:lpstr>
      <vt:lpstr>PowerPoint 演示文稿</vt:lpstr>
      <vt:lpstr>PowerPoint 演示文稿</vt:lpstr>
      <vt:lpstr>PowerPoint 演示文稿</vt:lpstr>
      <vt:lpstr>Understand and specifying requirements</vt:lpstr>
      <vt:lpstr>Challenges</vt:lpstr>
      <vt:lpstr>Background (1/2)</vt:lpstr>
      <vt:lpstr>Background (2/2)</vt:lpstr>
      <vt:lpstr>Purpose of SRS document</vt:lpstr>
      <vt:lpstr>Need for SRS (1/3)</vt:lpstr>
      <vt:lpstr>Need for SRS (2/3)</vt:lpstr>
      <vt:lpstr>Need for SRS (3/3)</vt:lpstr>
      <vt:lpstr>PowerPoint 演示文稿</vt:lpstr>
      <vt:lpstr>The Problems with our Requirements Practices (1/3)</vt:lpstr>
      <vt:lpstr>The Problems with our Requirements Practices (2/3)</vt:lpstr>
      <vt:lpstr>The Problems with our Requirements Practices (3/3)</vt:lpstr>
      <vt:lpstr>A Solution: Requirements Engineering</vt:lpstr>
      <vt:lpstr>Requirements Engineering Tasks</vt:lpstr>
      <vt:lpstr>Inception Task</vt:lpstr>
      <vt:lpstr>Inception Task</vt:lpstr>
      <vt:lpstr>Elicitation Task</vt:lpstr>
      <vt:lpstr>Elaboration Task</vt:lpstr>
      <vt:lpstr>PowerPoint 演示文稿</vt:lpstr>
      <vt:lpstr>Negotiation Task</vt:lpstr>
      <vt:lpstr>Negotiation skills</vt:lpstr>
      <vt:lpstr>5. Requirement specification</vt:lpstr>
      <vt:lpstr>5. Characteristics of an SRS</vt:lpstr>
      <vt:lpstr>5. Characteristics</vt:lpstr>
      <vt:lpstr>5. Characteristics</vt:lpstr>
      <vt:lpstr>5. Components of an SRS</vt:lpstr>
      <vt:lpstr>5. External Interface</vt:lpstr>
      <vt:lpstr>5. Functional requirements</vt:lpstr>
      <vt:lpstr>5. Performance Requirements</vt:lpstr>
      <vt:lpstr>5. Design Constraints</vt:lpstr>
      <vt:lpstr>5. System attributes</vt:lpstr>
      <vt:lpstr>5. Specification Language</vt:lpstr>
      <vt:lpstr>5. Structure of an SRS</vt:lpstr>
      <vt:lpstr>5. Structure of an SRS</vt:lpstr>
      <vt:lpstr>PowerPoint 演示文稿</vt:lpstr>
      <vt:lpstr>PowerPoint 演示文稿</vt:lpstr>
      <vt:lpstr>6. Validation Task</vt:lpstr>
      <vt:lpstr>7. Requirements Management Task</vt:lpstr>
      <vt:lpstr>Sample requirement management table</vt:lpstr>
      <vt:lpstr>SRS users</vt:lpstr>
      <vt:lpstr>Requirement engineering practices</vt:lpstr>
      <vt:lpstr>Informal Approach to Analysis</vt:lpstr>
      <vt:lpstr>PowerPoint 演示文稿</vt:lpstr>
      <vt:lpstr>Modeling</vt:lpstr>
      <vt:lpstr>Analysis Model Objectives</vt:lpstr>
      <vt:lpstr>Analysis Model - A Bridge </vt:lpstr>
      <vt:lpstr>Analysis Rules of Thumb</vt:lpstr>
      <vt:lpstr>Elements of Analysis model</vt:lpstr>
      <vt:lpstr>Elements of Analysis model</vt:lpstr>
      <vt:lpstr>Structured vs OO analysis</vt:lpstr>
      <vt:lpstr>PowerPoint 演示文稿</vt:lpstr>
    </vt:vector>
  </TitlesOfParts>
  <Company>BJIT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REQUIREMENT ANALYSIS</dc:title>
  <dc:creator>Md Abul Kalam</dc:creator>
  <cp:lastModifiedBy>BJIT</cp:lastModifiedBy>
  <cp:revision>1824</cp:revision>
  <cp:lastPrinted>2014-01-31T05:50:00Z</cp:lastPrinted>
  <dcterms:created xsi:type="dcterms:W3CDTF">2011-10-27T05:16:00Z</dcterms:created>
  <dcterms:modified xsi:type="dcterms:W3CDTF">2023-09-12T02:54:50Z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TC103853799990</vt:lpwstr>
  </property>
  <property fmtid="{D5CDD505-2E9C-101B-9397-08002B2CF9AE}" pid="3" name="ICV">
    <vt:lpwstr>9DE40EDD79C848FA840132989EA0A1A8</vt:lpwstr>
  </property>
  <property fmtid="{D5CDD505-2E9C-101B-9397-08002B2CF9AE}" pid="4" name="KSOProductBuildVer">
    <vt:lpwstr>1033-11.2.0.11225</vt:lpwstr>
  </property>
</Properties>
</file>